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64" r:id="rId3"/>
    <p:sldMasterId id="2147483668" r:id="rId4"/>
    <p:sldMasterId id="2147483670" r:id="rId5"/>
    <p:sldMasterId id="2147483673" r:id="rId6"/>
    <p:sldMasterId id="2147483675" r:id="rId7"/>
    <p:sldMasterId id="2147483679" r:id="rId8"/>
    <p:sldMasterId id="2147483684" r:id="rId9"/>
  </p:sldMasterIdLst>
  <p:notesMasterIdLst>
    <p:notesMasterId r:id="rId38"/>
  </p:notesMasterIdLst>
  <p:handoutMasterIdLst>
    <p:handoutMasterId r:id="rId39"/>
  </p:handoutMasterIdLst>
  <p:sldIdLst>
    <p:sldId id="355" r:id="rId10"/>
    <p:sldId id="294"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368" r:id="rId24"/>
    <p:sldId id="369" r:id="rId25"/>
    <p:sldId id="370" r:id="rId26"/>
    <p:sldId id="371" r:id="rId27"/>
    <p:sldId id="372" r:id="rId28"/>
    <p:sldId id="373" r:id="rId29"/>
    <p:sldId id="375" r:id="rId30"/>
    <p:sldId id="374" r:id="rId31"/>
    <p:sldId id="376" r:id="rId32"/>
    <p:sldId id="340" r:id="rId33"/>
    <p:sldId id="377" r:id="rId34"/>
    <p:sldId id="378" r:id="rId35"/>
    <p:sldId id="379" r:id="rId36"/>
    <p:sldId id="380" r:id="rId3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0">
          <p15:clr>
            <a:srgbClr val="A4A3A4"/>
          </p15:clr>
        </p15:guide>
        <p15:guide id="2" pos="3839">
          <p15:clr>
            <a:srgbClr val="A4A3A4"/>
          </p15:clr>
        </p15:guide>
      </p15:sldGuideLst>
    </p:ext>
    <p:ext uri="{2D200454-40CA-4A62-9FC3-DE9A4176ACB9}">
      <p15:notesGuideLst xmlns:p15="http://schemas.microsoft.com/office/powerpoint/2012/main">
        <p15:guide id="1" orient="horz" pos="280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5833" autoAdjust="0"/>
  </p:normalViewPr>
  <p:slideViewPr>
    <p:cSldViewPr snapToGrid="0">
      <p:cViewPr varScale="1">
        <p:scale>
          <a:sx n="70" d="100"/>
          <a:sy n="70" d="100"/>
        </p:scale>
        <p:origin x="78" y="108"/>
      </p:cViewPr>
      <p:guideLst>
        <p:guide orient="horz" pos="210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0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D5F5C-058A-47D1-BFC0-7DD722FEDB1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4287A63-D771-406F-82C8-FB049A5B7CF9}">
      <dgm:prSet/>
      <dgm:spPr/>
      <dgm:t>
        <a:bodyPr/>
        <a:lstStyle/>
        <a:p>
          <a:pPr>
            <a:lnSpc>
              <a:spcPct val="100000"/>
            </a:lnSpc>
          </a:pPr>
          <a:r>
            <a:rPr lang="en-IN"/>
            <a:t>Bollinger Bands are great to observe the volatility of a given stock over a period. </a:t>
          </a:r>
          <a:endParaRPr lang="en-US"/>
        </a:p>
      </dgm:t>
    </dgm:pt>
    <dgm:pt modelId="{85EF29BF-383D-4F1B-9A1A-05791FE48985}" type="parTrans" cxnId="{D346D908-AD68-4F6C-99B8-2F216868E6C4}">
      <dgm:prSet/>
      <dgm:spPr/>
      <dgm:t>
        <a:bodyPr/>
        <a:lstStyle/>
        <a:p>
          <a:endParaRPr lang="en-US"/>
        </a:p>
      </dgm:t>
    </dgm:pt>
    <dgm:pt modelId="{A3E56229-A9F5-4490-ABE0-F10C5E0C3049}" type="sibTrans" cxnId="{D346D908-AD68-4F6C-99B8-2F216868E6C4}">
      <dgm:prSet/>
      <dgm:spPr/>
      <dgm:t>
        <a:bodyPr/>
        <a:lstStyle/>
        <a:p>
          <a:endParaRPr lang="en-US"/>
        </a:p>
      </dgm:t>
    </dgm:pt>
    <dgm:pt modelId="{5DA3296E-3CB1-4D2F-9811-CE67FAAF8160}">
      <dgm:prSet/>
      <dgm:spPr/>
      <dgm:t>
        <a:bodyPr/>
        <a:lstStyle/>
        <a:p>
          <a:pPr>
            <a:lnSpc>
              <a:spcPct val="100000"/>
            </a:lnSpc>
          </a:pPr>
          <a:r>
            <a:rPr lang="en-IN"/>
            <a:t>The volatility of a stock is observed to be lower when the space or distance between the upper and lower band is less. </a:t>
          </a:r>
          <a:endParaRPr lang="en-US"/>
        </a:p>
      </dgm:t>
    </dgm:pt>
    <dgm:pt modelId="{6BAAFA43-320A-49AE-B44E-2C476C6822F7}" type="parTrans" cxnId="{AD23B758-FA9B-4AE0-BE73-017032B71C3D}">
      <dgm:prSet/>
      <dgm:spPr/>
      <dgm:t>
        <a:bodyPr/>
        <a:lstStyle/>
        <a:p>
          <a:endParaRPr lang="en-US"/>
        </a:p>
      </dgm:t>
    </dgm:pt>
    <dgm:pt modelId="{BA449FB2-CFB7-40CB-80BB-A39208B6FE1A}" type="sibTrans" cxnId="{AD23B758-FA9B-4AE0-BE73-017032B71C3D}">
      <dgm:prSet/>
      <dgm:spPr/>
      <dgm:t>
        <a:bodyPr/>
        <a:lstStyle/>
        <a:p>
          <a:endParaRPr lang="en-US"/>
        </a:p>
      </dgm:t>
    </dgm:pt>
    <dgm:pt modelId="{1A688839-C1D3-48FE-8BC1-8FDEF40AE651}">
      <dgm:prSet/>
      <dgm:spPr/>
      <dgm:t>
        <a:bodyPr/>
        <a:lstStyle/>
        <a:p>
          <a:pPr>
            <a:lnSpc>
              <a:spcPct val="100000"/>
            </a:lnSpc>
          </a:pPr>
          <a:r>
            <a:rPr lang="en-IN" dirty="0"/>
            <a:t>Similarly, when the space or distance between the upper and lower band is more, the stock has a higher level of volatility. </a:t>
          </a:r>
          <a:endParaRPr lang="en-US" dirty="0"/>
        </a:p>
      </dgm:t>
    </dgm:pt>
    <dgm:pt modelId="{E4762B50-5080-4313-A442-408D9CAF97FD}" type="parTrans" cxnId="{C9744CD5-CF6F-4555-944A-A1652CF03D58}">
      <dgm:prSet/>
      <dgm:spPr/>
      <dgm:t>
        <a:bodyPr/>
        <a:lstStyle/>
        <a:p>
          <a:endParaRPr lang="en-US"/>
        </a:p>
      </dgm:t>
    </dgm:pt>
    <dgm:pt modelId="{E291DEF6-7454-461C-A1E3-9B4374ABDD3F}" type="sibTrans" cxnId="{C9744CD5-CF6F-4555-944A-A1652CF03D58}">
      <dgm:prSet/>
      <dgm:spPr/>
      <dgm:t>
        <a:bodyPr/>
        <a:lstStyle/>
        <a:p>
          <a:endParaRPr lang="en-US"/>
        </a:p>
      </dgm:t>
    </dgm:pt>
    <dgm:pt modelId="{473D8151-BCDA-4B95-BFDE-4305E8C7B32D}">
      <dgm:prSet/>
      <dgm:spPr/>
      <dgm:t>
        <a:bodyPr/>
        <a:lstStyle/>
        <a:p>
          <a:pPr>
            <a:lnSpc>
              <a:spcPct val="100000"/>
            </a:lnSpc>
          </a:pPr>
          <a:endParaRPr lang="en-US" dirty="0"/>
        </a:p>
      </dgm:t>
    </dgm:pt>
    <dgm:pt modelId="{7910BD9A-043E-49BC-A4A6-606C3331CC42}" type="parTrans" cxnId="{D4F455B6-7451-49A2-A700-888A638E8F33}">
      <dgm:prSet/>
      <dgm:spPr/>
      <dgm:t>
        <a:bodyPr/>
        <a:lstStyle/>
        <a:p>
          <a:endParaRPr lang="en-US"/>
        </a:p>
      </dgm:t>
    </dgm:pt>
    <dgm:pt modelId="{09291ABD-A52A-4E2B-948B-A6AF94D1B001}" type="sibTrans" cxnId="{D4F455B6-7451-49A2-A700-888A638E8F33}">
      <dgm:prSet/>
      <dgm:spPr/>
      <dgm:t>
        <a:bodyPr/>
        <a:lstStyle/>
        <a:p>
          <a:endParaRPr lang="en-US"/>
        </a:p>
      </dgm:t>
    </dgm:pt>
    <dgm:pt modelId="{4F52125B-0708-4AB6-BB27-139F67F47D2E}" type="pres">
      <dgm:prSet presAssocID="{649D5F5C-058A-47D1-BFC0-7DD722FEDB18}" presName="vert0" presStyleCnt="0">
        <dgm:presLayoutVars>
          <dgm:dir/>
          <dgm:animOne val="branch"/>
          <dgm:animLvl val="lvl"/>
        </dgm:presLayoutVars>
      </dgm:prSet>
      <dgm:spPr/>
    </dgm:pt>
    <dgm:pt modelId="{434F8E5D-A756-4666-834F-CC994F30D939}" type="pres">
      <dgm:prSet presAssocID="{64287A63-D771-406F-82C8-FB049A5B7CF9}" presName="thickLine" presStyleLbl="alignNode1" presStyleIdx="0" presStyleCnt="4"/>
      <dgm:spPr/>
    </dgm:pt>
    <dgm:pt modelId="{7CDE3DF2-7275-4140-A283-719443F5F49B}" type="pres">
      <dgm:prSet presAssocID="{64287A63-D771-406F-82C8-FB049A5B7CF9}" presName="horz1" presStyleCnt="0"/>
      <dgm:spPr/>
    </dgm:pt>
    <dgm:pt modelId="{92D7875E-7A1C-4CF2-B3ED-F64B14ABC441}" type="pres">
      <dgm:prSet presAssocID="{64287A63-D771-406F-82C8-FB049A5B7CF9}" presName="tx1" presStyleLbl="revTx" presStyleIdx="0" presStyleCnt="4"/>
      <dgm:spPr/>
    </dgm:pt>
    <dgm:pt modelId="{F0B95A90-32F8-4DE6-BEDE-32E0CD67CCCA}" type="pres">
      <dgm:prSet presAssocID="{64287A63-D771-406F-82C8-FB049A5B7CF9}" presName="vert1" presStyleCnt="0"/>
      <dgm:spPr/>
    </dgm:pt>
    <dgm:pt modelId="{FDED9E2E-8CC1-4293-A9FB-BCD2B23290B8}" type="pres">
      <dgm:prSet presAssocID="{5DA3296E-3CB1-4D2F-9811-CE67FAAF8160}" presName="thickLine" presStyleLbl="alignNode1" presStyleIdx="1" presStyleCnt="4"/>
      <dgm:spPr/>
    </dgm:pt>
    <dgm:pt modelId="{9F2E526C-6527-4272-9AC6-5A114B34B7A0}" type="pres">
      <dgm:prSet presAssocID="{5DA3296E-3CB1-4D2F-9811-CE67FAAF8160}" presName="horz1" presStyleCnt="0"/>
      <dgm:spPr/>
    </dgm:pt>
    <dgm:pt modelId="{70405FF2-604F-4C0A-9D72-74E4B32D228F}" type="pres">
      <dgm:prSet presAssocID="{5DA3296E-3CB1-4D2F-9811-CE67FAAF8160}" presName="tx1" presStyleLbl="revTx" presStyleIdx="1" presStyleCnt="4"/>
      <dgm:spPr/>
    </dgm:pt>
    <dgm:pt modelId="{1885B37C-D5F1-4A0E-A0B6-7C545FA88629}" type="pres">
      <dgm:prSet presAssocID="{5DA3296E-3CB1-4D2F-9811-CE67FAAF8160}" presName="vert1" presStyleCnt="0"/>
      <dgm:spPr/>
    </dgm:pt>
    <dgm:pt modelId="{8C9278C2-EA81-4248-8C19-006E6D0BEE5F}" type="pres">
      <dgm:prSet presAssocID="{1A688839-C1D3-48FE-8BC1-8FDEF40AE651}" presName="thickLine" presStyleLbl="alignNode1" presStyleIdx="2" presStyleCnt="4"/>
      <dgm:spPr/>
    </dgm:pt>
    <dgm:pt modelId="{D0687468-0EDB-469C-8F0D-D95520EED3E5}" type="pres">
      <dgm:prSet presAssocID="{1A688839-C1D3-48FE-8BC1-8FDEF40AE651}" presName="horz1" presStyleCnt="0"/>
      <dgm:spPr/>
    </dgm:pt>
    <dgm:pt modelId="{7E477826-FD79-476B-B73F-5852F3A10DA6}" type="pres">
      <dgm:prSet presAssocID="{1A688839-C1D3-48FE-8BC1-8FDEF40AE651}" presName="tx1" presStyleLbl="revTx" presStyleIdx="2" presStyleCnt="4"/>
      <dgm:spPr/>
    </dgm:pt>
    <dgm:pt modelId="{4F642B46-8A36-438E-8E6A-73A9F989E708}" type="pres">
      <dgm:prSet presAssocID="{1A688839-C1D3-48FE-8BC1-8FDEF40AE651}" presName="vert1" presStyleCnt="0"/>
      <dgm:spPr/>
    </dgm:pt>
    <dgm:pt modelId="{5F21A20F-CC4F-4851-9A93-1ACD4C919068}" type="pres">
      <dgm:prSet presAssocID="{473D8151-BCDA-4B95-BFDE-4305E8C7B32D}" presName="thickLine" presStyleLbl="alignNode1" presStyleIdx="3" presStyleCnt="4"/>
      <dgm:spPr/>
    </dgm:pt>
    <dgm:pt modelId="{F46306E0-0D04-4AB1-88E9-2238A3EF0F31}" type="pres">
      <dgm:prSet presAssocID="{473D8151-BCDA-4B95-BFDE-4305E8C7B32D}" presName="horz1" presStyleCnt="0"/>
      <dgm:spPr/>
    </dgm:pt>
    <dgm:pt modelId="{BE55DC31-3022-4EBA-A347-CB0FF371ECA4}" type="pres">
      <dgm:prSet presAssocID="{473D8151-BCDA-4B95-BFDE-4305E8C7B32D}" presName="tx1" presStyleLbl="revTx" presStyleIdx="3" presStyleCnt="4"/>
      <dgm:spPr/>
    </dgm:pt>
    <dgm:pt modelId="{884FD630-7C1B-4277-8DAD-39BDC64F3B1E}" type="pres">
      <dgm:prSet presAssocID="{473D8151-BCDA-4B95-BFDE-4305E8C7B32D}" presName="vert1" presStyleCnt="0"/>
      <dgm:spPr/>
    </dgm:pt>
  </dgm:ptLst>
  <dgm:cxnLst>
    <dgm:cxn modelId="{4286BD00-EB7E-41C0-9823-1E84A1CB84DD}" type="presOf" srcId="{649D5F5C-058A-47D1-BFC0-7DD722FEDB18}" destId="{4F52125B-0708-4AB6-BB27-139F67F47D2E}" srcOrd="0" destOrd="0" presId="urn:microsoft.com/office/officeart/2008/layout/LinedList"/>
    <dgm:cxn modelId="{D346D908-AD68-4F6C-99B8-2F216868E6C4}" srcId="{649D5F5C-058A-47D1-BFC0-7DD722FEDB18}" destId="{64287A63-D771-406F-82C8-FB049A5B7CF9}" srcOrd="0" destOrd="0" parTransId="{85EF29BF-383D-4F1B-9A1A-05791FE48985}" sibTransId="{A3E56229-A9F5-4490-ABE0-F10C5E0C3049}"/>
    <dgm:cxn modelId="{E7E25A1F-F922-4CB1-9DB6-88B72C69F215}" type="presOf" srcId="{473D8151-BCDA-4B95-BFDE-4305E8C7B32D}" destId="{BE55DC31-3022-4EBA-A347-CB0FF371ECA4}" srcOrd="0" destOrd="0" presId="urn:microsoft.com/office/officeart/2008/layout/LinedList"/>
    <dgm:cxn modelId="{0192A543-EEDA-4F91-8282-4335B8189420}" type="presOf" srcId="{1A688839-C1D3-48FE-8BC1-8FDEF40AE651}" destId="{7E477826-FD79-476B-B73F-5852F3A10DA6}" srcOrd="0" destOrd="0" presId="urn:microsoft.com/office/officeart/2008/layout/LinedList"/>
    <dgm:cxn modelId="{AD23B758-FA9B-4AE0-BE73-017032B71C3D}" srcId="{649D5F5C-058A-47D1-BFC0-7DD722FEDB18}" destId="{5DA3296E-3CB1-4D2F-9811-CE67FAAF8160}" srcOrd="1" destOrd="0" parTransId="{6BAAFA43-320A-49AE-B44E-2C476C6822F7}" sibTransId="{BA449FB2-CFB7-40CB-80BB-A39208B6FE1A}"/>
    <dgm:cxn modelId="{ADBD0A96-8DBC-41F4-B340-5AA6C44E86AD}" type="presOf" srcId="{64287A63-D771-406F-82C8-FB049A5B7CF9}" destId="{92D7875E-7A1C-4CF2-B3ED-F64B14ABC441}" srcOrd="0" destOrd="0" presId="urn:microsoft.com/office/officeart/2008/layout/LinedList"/>
    <dgm:cxn modelId="{D4F455B6-7451-49A2-A700-888A638E8F33}" srcId="{649D5F5C-058A-47D1-BFC0-7DD722FEDB18}" destId="{473D8151-BCDA-4B95-BFDE-4305E8C7B32D}" srcOrd="3" destOrd="0" parTransId="{7910BD9A-043E-49BC-A4A6-606C3331CC42}" sibTransId="{09291ABD-A52A-4E2B-948B-A6AF94D1B001}"/>
    <dgm:cxn modelId="{B1C13AC8-2D21-4C9F-BCE1-14383EC95D25}" type="presOf" srcId="{5DA3296E-3CB1-4D2F-9811-CE67FAAF8160}" destId="{70405FF2-604F-4C0A-9D72-74E4B32D228F}" srcOrd="0" destOrd="0" presId="urn:microsoft.com/office/officeart/2008/layout/LinedList"/>
    <dgm:cxn modelId="{C9744CD5-CF6F-4555-944A-A1652CF03D58}" srcId="{649D5F5C-058A-47D1-BFC0-7DD722FEDB18}" destId="{1A688839-C1D3-48FE-8BC1-8FDEF40AE651}" srcOrd="2" destOrd="0" parTransId="{E4762B50-5080-4313-A442-408D9CAF97FD}" sibTransId="{E291DEF6-7454-461C-A1E3-9B4374ABDD3F}"/>
    <dgm:cxn modelId="{A2345CE9-9EA7-47C6-9EF9-A6DFCD45AE24}" type="presParOf" srcId="{4F52125B-0708-4AB6-BB27-139F67F47D2E}" destId="{434F8E5D-A756-4666-834F-CC994F30D939}" srcOrd="0" destOrd="0" presId="urn:microsoft.com/office/officeart/2008/layout/LinedList"/>
    <dgm:cxn modelId="{1A8CA967-63D6-46C7-9CE9-DF57CD0B10BC}" type="presParOf" srcId="{4F52125B-0708-4AB6-BB27-139F67F47D2E}" destId="{7CDE3DF2-7275-4140-A283-719443F5F49B}" srcOrd="1" destOrd="0" presId="urn:microsoft.com/office/officeart/2008/layout/LinedList"/>
    <dgm:cxn modelId="{556CBBC6-18A8-4038-85D3-9964C7A02E5A}" type="presParOf" srcId="{7CDE3DF2-7275-4140-A283-719443F5F49B}" destId="{92D7875E-7A1C-4CF2-B3ED-F64B14ABC441}" srcOrd="0" destOrd="0" presId="urn:microsoft.com/office/officeart/2008/layout/LinedList"/>
    <dgm:cxn modelId="{DCB7BB19-9BCD-44A9-A7E3-7C4E3029617B}" type="presParOf" srcId="{7CDE3DF2-7275-4140-A283-719443F5F49B}" destId="{F0B95A90-32F8-4DE6-BEDE-32E0CD67CCCA}" srcOrd="1" destOrd="0" presId="urn:microsoft.com/office/officeart/2008/layout/LinedList"/>
    <dgm:cxn modelId="{370683A3-BC2A-4A00-9CB6-E24C9B463F63}" type="presParOf" srcId="{4F52125B-0708-4AB6-BB27-139F67F47D2E}" destId="{FDED9E2E-8CC1-4293-A9FB-BCD2B23290B8}" srcOrd="2" destOrd="0" presId="urn:microsoft.com/office/officeart/2008/layout/LinedList"/>
    <dgm:cxn modelId="{86B4AAD8-C2F0-4EDC-BC02-6EB55B5C228D}" type="presParOf" srcId="{4F52125B-0708-4AB6-BB27-139F67F47D2E}" destId="{9F2E526C-6527-4272-9AC6-5A114B34B7A0}" srcOrd="3" destOrd="0" presId="urn:microsoft.com/office/officeart/2008/layout/LinedList"/>
    <dgm:cxn modelId="{740B28C3-92AD-4376-BB38-6D94038F2743}" type="presParOf" srcId="{9F2E526C-6527-4272-9AC6-5A114B34B7A0}" destId="{70405FF2-604F-4C0A-9D72-74E4B32D228F}" srcOrd="0" destOrd="0" presId="urn:microsoft.com/office/officeart/2008/layout/LinedList"/>
    <dgm:cxn modelId="{2CF5FEC6-4604-4884-9675-D38E02817DDF}" type="presParOf" srcId="{9F2E526C-6527-4272-9AC6-5A114B34B7A0}" destId="{1885B37C-D5F1-4A0E-A0B6-7C545FA88629}" srcOrd="1" destOrd="0" presId="urn:microsoft.com/office/officeart/2008/layout/LinedList"/>
    <dgm:cxn modelId="{95A4458C-449D-4FA5-BC92-50CBBD86B300}" type="presParOf" srcId="{4F52125B-0708-4AB6-BB27-139F67F47D2E}" destId="{8C9278C2-EA81-4248-8C19-006E6D0BEE5F}" srcOrd="4" destOrd="0" presId="urn:microsoft.com/office/officeart/2008/layout/LinedList"/>
    <dgm:cxn modelId="{66A168DE-A1D8-4549-8AD4-3E883BA03F69}" type="presParOf" srcId="{4F52125B-0708-4AB6-BB27-139F67F47D2E}" destId="{D0687468-0EDB-469C-8F0D-D95520EED3E5}" srcOrd="5" destOrd="0" presId="urn:microsoft.com/office/officeart/2008/layout/LinedList"/>
    <dgm:cxn modelId="{DA1A263D-1F35-47B6-AFE0-1F61BF78842F}" type="presParOf" srcId="{D0687468-0EDB-469C-8F0D-D95520EED3E5}" destId="{7E477826-FD79-476B-B73F-5852F3A10DA6}" srcOrd="0" destOrd="0" presId="urn:microsoft.com/office/officeart/2008/layout/LinedList"/>
    <dgm:cxn modelId="{B7584ACC-E598-4EBB-B412-B43B5AA5CB7B}" type="presParOf" srcId="{D0687468-0EDB-469C-8F0D-D95520EED3E5}" destId="{4F642B46-8A36-438E-8E6A-73A9F989E708}" srcOrd="1" destOrd="0" presId="urn:microsoft.com/office/officeart/2008/layout/LinedList"/>
    <dgm:cxn modelId="{0CCAAD12-0E4B-4C45-8B0D-28B972A05D2C}" type="presParOf" srcId="{4F52125B-0708-4AB6-BB27-139F67F47D2E}" destId="{5F21A20F-CC4F-4851-9A93-1ACD4C919068}" srcOrd="6" destOrd="0" presId="urn:microsoft.com/office/officeart/2008/layout/LinedList"/>
    <dgm:cxn modelId="{C69263C5-A9A2-4FDD-AAF7-67DE318C773C}" type="presParOf" srcId="{4F52125B-0708-4AB6-BB27-139F67F47D2E}" destId="{F46306E0-0D04-4AB1-88E9-2238A3EF0F31}" srcOrd="7" destOrd="0" presId="urn:microsoft.com/office/officeart/2008/layout/LinedList"/>
    <dgm:cxn modelId="{9889E858-3F96-4BF0-9BD3-E9E4D0DA7BC8}" type="presParOf" srcId="{F46306E0-0D04-4AB1-88E9-2238A3EF0F31}" destId="{BE55DC31-3022-4EBA-A347-CB0FF371ECA4}" srcOrd="0" destOrd="0" presId="urn:microsoft.com/office/officeart/2008/layout/LinedList"/>
    <dgm:cxn modelId="{6D9676FD-89B3-4890-B1D1-EB0832D2D034}" type="presParOf" srcId="{F46306E0-0D04-4AB1-88E9-2238A3EF0F31}" destId="{884FD630-7C1B-4277-8DAD-39BDC64F3B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B4912-2E96-4E51-946D-8F14D3247C9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344E4F22-5695-4B12-BEA9-40905D8EC34A}">
      <dgm:prSet phldrT="[Text]"/>
      <dgm:spPr/>
      <dgm:t>
        <a:bodyPr/>
        <a:lstStyle/>
        <a:p>
          <a:r>
            <a:rPr lang="en-US" dirty="0"/>
            <a:t>Relationship</a:t>
          </a:r>
          <a:endParaRPr lang="en-IN" dirty="0"/>
        </a:p>
      </dgm:t>
    </dgm:pt>
    <dgm:pt modelId="{69CF09E4-9E1F-43E6-B786-70B183D3AB30}" type="parTrans" cxnId="{D547F030-30B7-4FE9-8ACA-453350BDBB3F}">
      <dgm:prSet/>
      <dgm:spPr/>
      <dgm:t>
        <a:bodyPr/>
        <a:lstStyle/>
        <a:p>
          <a:endParaRPr lang="en-IN"/>
        </a:p>
      </dgm:t>
    </dgm:pt>
    <dgm:pt modelId="{AE36AA7A-67D9-491A-85F9-4F938E368971}" type="sibTrans" cxnId="{D547F030-30B7-4FE9-8ACA-453350BDBB3F}">
      <dgm:prSet/>
      <dgm:spPr/>
      <dgm:t>
        <a:bodyPr/>
        <a:lstStyle/>
        <a:p>
          <a:endParaRPr lang="en-IN"/>
        </a:p>
      </dgm:t>
    </dgm:pt>
    <dgm:pt modelId="{9C6ECCA3-7474-4300-8313-3EE818329BCF}">
      <dgm:prSet phldrT="[Text]"/>
      <dgm:spPr/>
      <dgm:t>
        <a:bodyPr/>
        <a:lstStyle/>
        <a:p>
          <a:r>
            <a:rPr lang="en-US" dirty="0"/>
            <a:t>Equation form </a:t>
          </a:r>
          <a:endParaRPr lang="en-IN" dirty="0"/>
        </a:p>
      </dgm:t>
    </dgm:pt>
    <dgm:pt modelId="{90524E39-06C8-4D51-8CAF-3E66287862FC}" type="parTrans" cxnId="{5A21293E-DC6E-45E9-ACCE-B283FAFF73D9}">
      <dgm:prSet/>
      <dgm:spPr/>
      <dgm:t>
        <a:bodyPr/>
        <a:lstStyle/>
        <a:p>
          <a:endParaRPr lang="en-IN"/>
        </a:p>
      </dgm:t>
    </dgm:pt>
    <dgm:pt modelId="{B561E88A-BB3A-4DD3-A6EB-42B578078D12}" type="sibTrans" cxnId="{5A21293E-DC6E-45E9-ACCE-B283FAFF73D9}">
      <dgm:prSet/>
      <dgm:spPr/>
      <dgm:t>
        <a:bodyPr/>
        <a:lstStyle/>
        <a:p>
          <a:endParaRPr lang="en-IN"/>
        </a:p>
      </dgm:t>
    </dgm:pt>
    <dgm:pt modelId="{C74A22EB-81C3-4A5C-8390-BF13F7A9C72D}">
      <dgm:prSet phldrT="[Text]"/>
      <dgm:spPr/>
      <dgm:t>
        <a:bodyPr/>
        <a:lstStyle/>
        <a:p>
          <a:r>
            <a:rPr lang="en-US" dirty="0"/>
            <a:t>Assumptions</a:t>
          </a:r>
          <a:endParaRPr lang="en-IN" dirty="0"/>
        </a:p>
      </dgm:t>
    </dgm:pt>
    <dgm:pt modelId="{EE9AB66E-E954-47B1-ACC4-2AB677937B8E}" type="parTrans" cxnId="{E1173E42-9722-477A-AD49-352B13997588}">
      <dgm:prSet/>
      <dgm:spPr/>
      <dgm:t>
        <a:bodyPr/>
        <a:lstStyle/>
        <a:p>
          <a:endParaRPr lang="en-IN"/>
        </a:p>
      </dgm:t>
    </dgm:pt>
    <dgm:pt modelId="{D181B433-D82E-497A-B245-6E6AF04B3EBE}" type="sibTrans" cxnId="{E1173E42-9722-477A-AD49-352B13997588}">
      <dgm:prSet/>
      <dgm:spPr/>
      <dgm:t>
        <a:bodyPr/>
        <a:lstStyle/>
        <a:p>
          <a:endParaRPr lang="en-IN"/>
        </a:p>
      </dgm:t>
    </dgm:pt>
    <dgm:pt modelId="{E76980F4-89FC-408D-8D57-92CC76EE5D78}">
      <dgm:prSet phldrT="[Text]"/>
      <dgm:spPr/>
      <dgm:t>
        <a:bodyPr/>
        <a:lstStyle/>
        <a:p>
          <a:r>
            <a:rPr lang="en-US" dirty="0"/>
            <a:t>Benefits</a:t>
          </a:r>
          <a:endParaRPr lang="en-IN" dirty="0"/>
        </a:p>
      </dgm:t>
    </dgm:pt>
    <dgm:pt modelId="{55504345-62CB-4F86-A35C-0366D7832247}" type="parTrans" cxnId="{A62189B6-D696-49AB-B62E-6C3E06F64B83}">
      <dgm:prSet/>
      <dgm:spPr/>
      <dgm:t>
        <a:bodyPr/>
        <a:lstStyle/>
        <a:p>
          <a:endParaRPr lang="en-IN"/>
        </a:p>
      </dgm:t>
    </dgm:pt>
    <dgm:pt modelId="{FE0DBE6E-2346-4832-9F7F-39106F64A3B7}" type="sibTrans" cxnId="{A62189B6-D696-49AB-B62E-6C3E06F64B83}">
      <dgm:prSet/>
      <dgm:spPr/>
      <dgm:t>
        <a:bodyPr/>
        <a:lstStyle/>
        <a:p>
          <a:endParaRPr lang="en-IN"/>
        </a:p>
      </dgm:t>
    </dgm:pt>
    <dgm:pt modelId="{C9485AEE-67DD-4598-8EC5-A4AE34490495}" type="pres">
      <dgm:prSet presAssocID="{5B6B4912-2E96-4E51-946D-8F14D3247C94}" presName="diagram" presStyleCnt="0">
        <dgm:presLayoutVars>
          <dgm:dir/>
          <dgm:resizeHandles val="exact"/>
        </dgm:presLayoutVars>
      </dgm:prSet>
      <dgm:spPr/>
    </dgm:pt>
    <dgm:pt modelId="{877802B4-9322-4982-95A7-3948BFB3011B}" type="pres">
      <dgm:prSet presAssocID="{344E4F22-5695-4B12-BEA9-40905D8EC34A}" presName="node" presStyleLbl="node1" presStyleIdx="0" presStyleCnt="4">
        <dgm:presLayoutVars>
          <dgm:bulletEnabled val="1"/>
        </dgm:presLayoutVars>
      </dgm:prSet>
      <dgm:spPr/>
    </dgm:pt>
    <dgm:pt modelId="{7DD6605F-4D57-455F-8C1E-3A3C0B481520}" type="pres">
      <dgm:prSet presAssocID="{AE36AA7A-67D9-491A-85F9-4F938E368971}" presName="sibTrans" presStyleCnt="0"/>
      <dgm:spPr/>
    </dgm:pt>
    <dgm:pt modelId="{44ED29BE-1A8F-43F4-85C6-792FCE44B693}" type="pres">
      <dgm:prSet presAssocID="{9C6ECCA3-7474-4300-8313-3EE818329BCF}" presName="node" presStyleLbl="node1" presStyleIdx="1" presStyleCnt="4">
        <dgm:presLayoutVars>
          <dgm:bulletEnabled val="1"/>
        </dgm:presLayoutVars>
      </dgm:prSet>
      <dgm:spPr/>
    </dgm:pt>
    <dgm:pt modelId="{BEA35673-B1C9-46A4-BC76-70E4284CA30F}" type="pres">
      <dgm:prSet presAssocID="{B561E88A-BB3A-4DD3-A6EB-42B578078D12}" presName="sibTrans" presStyleCnt="0"/>
      <dgm:spPr/>
    </dgm:pt>
    <dgm:pt modelId="{558DE395-0EF2-4990-B04B-D0A3986D56A4}" type="pres">
      <dgm:prSet presAssocID="{C74A22EB-81C3-4A5C-8390-BF13F7A9C72D}" presName="node" presStyleLbl="node1" presStyleIdx="2" presStyleCnt="4" custLinFactNeighborX="2017">
        <dgm:presLayoutVars>
          <dgm:bulletEnabled val="1"/>
        </dgm:presLayoutVars>
      </dgm:prSet>
      <dgm:spPr/>
    </dgm:pt>
    <dgm:pt modelId="{AAF349A0-05E7-43E6-A6C1-B6B2DB61B474}" type="pres">
      <dgm:prSet presAssocID="{D181B433-D82E-497A-B245-6E6AF04B3EBE}" presName="sibTrans" presStyleCnt="0"/>
      <dgm:spPr/>
    </dgm:pt>
    <dgm:pt modelId="{794B5290-5CE1-445E-B242-03F32D4CCB88}" type="pres">
      <dgm:prSet presAssocID="{E76980F4-89FC-408D-8D57-92CC76EE5D78}" presName="node" presStyleLbl="node1" presStyleIdx="3" presStyleCnt="4">
        <dgm:presLayoutVars>
          <dgm:bulletEnabled val="1"/>
        </dgm:presLayoutVars>
      </dgm:prSet>
      <dgm:spPr/>
    </dgm:pt>
  </dgm:ptLst>
  <dgm:cxnLst>
    <dgm:cxn modelId="{FF269014-0739-4ABA-82FF-332467E54096}" type="presOf" srcId="{344E4F22-5695-4B12-BEA9-40905D8EC34A}" destId="{877802B4-9322-4982-95A7-3948BFB3011B}" srcOrd="0" destOrd="0" presId="urn:microsoft.com/office/officeart/2005/8/layout/default"/>
    <dgm:cxn modelId="{DC9CAC30-2B95-4943-ABA8-28CBE9CFDF7E}" type="presOf" srcId="{5B6B4912-2E96-4E51-946D-8F14D3247C94}" destId="{C9485AEE-67DD-4598-8EC5-A4AE34490495}" srcOrd="0" destOrd="0" presId="urn:microsoft.com/office/officeart/2005/8/layout/default"/>
    <dgm:cxn modelId="{D547F030-30B7-4FE9-8ACA-453350BDBB3F}" srcId="{5B6B4912-2E96-4E51-946D-8F14D3247C94}" destId="{344E4F22-5695-4B12-BEA9-40905D8EC34A}" srcOrd="0" destOrd="0" parTransId="{69CF09E4-9E1F-43E6-B786-70B183D3AB30}" sibTransId="{AE36AA7A-67D9-491A-85F9-4F938E368971}"/>
    <dgm:cxn modelId="{5A21293E-DC6E-45E9-ACCE-B283FAFF73D9}" srcId="{5B6B4912-2E96-4E51-946D-8F14D3247C94}" destId="{9C6ECCA3-7474-4300-8313-3EE818329BCF}" srcOrd="1" destOrd="0" parTransId="{90524E39-06C8-4D51-8CAF-3E66287862FC}" sibTransId="{B561E88A-BB3A-4DD3-A6EB-42B578078D12}"/>
    <dgm:cxn modelId="{E1173E42-9722-477A-AD49-352B13997588}" srcId="{5B6B4912-2E96-4E51-946D-8F14D3247C94}" destId="{C74A22EB-81C3-4A5C-8390-BF13F7A9C72D}" srcOrd="2" destOrd="0" parTransId="{EE9AB66E-E954-47B1-ACC4-2AB677937B8E}" sibTransId="{D181B433-D82E-497A-B245-6E6AF04B3EBE}"/>
    <dgm:cxn modelId="{10563767-BDD5-4209-9018-BB8B3C77E92A}" type="presOf" srcId="{C74A22EB-81C3-4A5C-8390-BF13F7A9C72D}" destId="{558DE395-0EF2-4990-B04B-D0A3986D56A4}" srcOrd="0" destOrd="0" presId="urn:microsoft.com/office/officeart/2005/8/layout/default"/>
    <dgm:cxn modelId="{81780979-1CFA-461C-82A4-0E803C12170C}" type="presOf" srcId="{9C6ECCA3-7474-4300-8313-3EE818329BCF}" destId="{44ED29BE-1A8F-43F4-85C6-792FCE44B693}" srcOrd="0" destOrd="0" presId="urn:microsoft.com/office/officeart/2005/8/layout/default"/>
    <dgm:cxn modelId="{A62189B6-D696-49AB-B62E-6C3E06F64B83}" srcId="{5B6B4912-2E96-4E51-946D-8F14D3247C94}" destId="{E76980F4-89FC-408D-8D57-92CC76EE5D78}" srcOrd="3" destOrd="0" parTransId="{55504345-62CB-4F86-A35C-0366D7832247}" sibTransId="{FE0DBE6E-2346-4832-9F7F-39106F64A3B7}"/>
    <dgm:cxn modelId="{0443FCC9-2BD8-4C93-9C45-3EB34292BE18}" type="presOf" srcId="{E76980F4-89FC-408D-8D57-92CC76EE5D78}" destId="{794B5290-5CE1-445E-B242-03F32D4CCB88}" srcOrd="0" destOrd="0" presId="urn:microsoft.com/office/officeart/2005/8/layout/default"/>
    <dgm:cxn modelId="{6E6C70DB-087C-4239-B4A2-551A5C3ED7B5}" type="presParOf" srcId="{C9485AEE-67DD-4598-8EC5-A4AE34490495}" destId="{877802B4-9322-4982-95A7-3948BFB3011B}" srcOrd="0" destOrd="0" presId="urn:microsoft.com/office/officeart/2005/8/layout/default"/>
    <dgm:cxn modelId="{4C033C0C-A15E-4C95-995A-1347F1385376}" type="presParOf" srcId="{C9485AEE-67DD-4598-8EC5-A4AE34490495}" destId="{7DD6605F-4D57-455F-8C1E-3A3C0B481520}" srcOrd="1" destOrd="0" presId="urn:microsoft.com/office/officeart/2005/8/layout/default"/>
    <dgm:cxn modelId="{F3D67608-B476-4572-8D70-8742A0174983}" type="presParOf" srcId="{C9485AEE-67DD-4598-8EC5-A4AE34490495}" destId="{44ED29BE-1A8F-43F4-85C6-792FCE44B693}" srcOrd="2" destOrd="0" presId="urn:microsoft.com/office/officeart/2005/8/layout/default"/>
    <dgm:cxn modelId="{04993894-B173-4EE7-A1F0-8333C7363627}" type="presParOf" srcId="{C9485AEE-67DD-4598-8EC5-A4AE34490495}" destId="{BEA35673-B1C9-46A4-BC76-70E4284CA30F}" srcOrd="3" destOrd="0" presId="urn:microsoft.com/office/officeart/2005/8/layout/default"/>
    <dgm:cxn modelId="{C9C1029F-C03C-4E0E-83E2-2A1D20861868}" type="presParOf" srcId="{C9485AEE-67DD-4598-8EC5-A4AE34490495}" destId="{558DE395-0EF2-4990-B04B-D0A3986D56A4}" srcOrd="4" destOrd="0" presId="urn:microsoft.com/office/officeart/2005/8/layout/default"/>
    <dgm:cxn modelId="{43F49E57-953D-40F5-BED2-842C19F821F7}" type="presParOf" srcId="{C9485AEE-67DD-4598-8EC5-A4AE34490495}" destId="{AAF349A0-05E7-43E6-A6C1-B6B2DB61B474}" srcOrd="5" destOrd="0" presId="urn:microsoft.com/office/officeart/2005/8/layout/default"/>
    <dgm:cxn modelId="{047739E1-C593-4375-8967-B423A64E3747}" type="presParOf" srcId="{C9485AEE-67DD-4598-8EC5-A4AE34490495}" destId="{794B5290-5CE1-445E-B242-03F32D4CCB8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F8E5D-A756-4666-834F-CC994F30D939}">
      <dsp:nvSpPr>
        <dsp:cNvPr id="0" name=""/>
        <dsp:cNvSpPr/>
      </dsp:nvSpPr>
      <dsp:spPr>
        <a:xfrm>
          <a:off x="0" y="0"/>
          <a:ext cx="6898715"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7875E-7A1C-4CF2-B3ED-F64B14ABC441}">
      <dsp:nvSpPr>
        <dsp:cNvPr id="0" name=""/>
        <dsp:cNvSpPr/>
      </dsp:nvSpPr>
      <dsp:spPr>
        <a:xfrm>
          <a:off x="0" y="0"/>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r>
            <a:rPr lang="en-IN" sz="2500" kern="1200"/>
            <a:t>Bollinger Bands are great to observe the volatility of a given stock over a period. </a:t>
          </a:r>
          <a:endParaRPr lang="en-US" sz="2500" kern="1200"/>
        </a:p>
      </dsp:txBody>
      <dsp:txXfrm>
        <a:off x="0" y="0"/>
        <a:ext cx="6898715" cy="1384035"/>
      </dsp:txXfrm>
    </dsp:sp>
    <dsp:sp modelId="{FDED9E2E-8CC1-4293-A9FB-BCD2B23290B8}">
      <dsp:nvSpPr>
        <dsp:cNvPr id="0" name=""/>
        <dsp:cNvSpPr/>
      </dsp:nvSpPr>
      <dsp:spPr>
        <a:xfrm>
          <a:off x="0" y="1384035"/>
          <a:ext cx="6898715"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05FF2-604F-4C0A-9D72-74E4B32D228F}">
      <dsp:nvSpPr>
        <dsp:cNvPr id="0" name=""/>
        <dsp:cNvSpPr/>
      </dsp:nvSpPr>
      <dsp:spPr>
        <a:xfrm>
          <a:off x="0" y="1384035"/>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r>
            <a:rPr lang="en-IN" sz="2500" kern="1200"/>
            <a:t>The volatility of a stock is observed to be lower when the space or distance between the upper and lower band is less. </a:t>
          </a:r>
          <a:endParaRPr lang="en-US" sz="2500" kern="1200"/>
        </a:p>
      </dsp:txBody>
      <dsp:txXfrm>
        <a:off x="0" y="1384035"/>
        <a:ext cx="6898715" cy="1384035"/>
      </dsp:txXfrm>
    </dsp:sp>
    <dsp:sp modelId="{8C9278C2-EA81-4248-8C19-006E6D0BEE5F}">
      <dsp:nvSpPr>
        <dsp:cNvPr id="0" name=""/>
        <dsp:cNvSpPr/>
      </dsp:nvSpPr>
      <dsp:spPr>
        <a:xfrm>
          <a:off x="0" y="2768070"/>
          <a:ext cx="6898715"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477826-FD79-476B-B73F-5852F3A10DA6}">
      <dsp:nvSpPr>
        <dsp:cNvPr id="0" name=""/>
        <dsp:cNvSpPr/>
      </dsp:nvSpPr>
      <dsp:spPr>
        <a:xfrm>
          <a:off x="0" y="2768070"/>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r>
            <a:rPr lang="en-IN" sz="2500" kern="1200" dirty="0"/>
            <a:t>Similarly, when the space or distance between the upper and lower band is more, the stock has a higher level of volatility. </a:t>
          </a:r>
          <a:endParaRPr lang="en-US" sz="2500" kern="1200" dirty="0"/>
        </a:p>
      </dsp:txBody>
      <dsp:txXfrm>
        <a:off x="0" y="2768070"/>
        <a:ext cx="6898715" cy="1384035"/>
      </dsp:txXfrm>
    </dsp:sp>
    <dsp:sp modelId="{5F21A20F-CC4F-4851-9A93-1ACD4C919068}">
      <dsp:nvSpPr>
        <dsp:cNvPr id="0" name=""/>
        <dsp:cNvSpPr/>
      </dsp:nvSpPr>
      <dsp:spPr>
        <a:xfrm>
          <a:off x="0" y="4152105"/>
          <a:ext cx="6898715"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55DC31-3022-4EBA-A347-CB0FF371ECA4}">
      <dsp:nvSpPr>
        <dsp:cNvPr id="0" name=""/>
        <dsp:cNvSpPr/>
      </dsp:nvSpPr>
      <dsp:spPr>
        <a:xfrm>
          <a:off x="0" y="4152105"/>
          <a:ext cx="6898715"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100000"/>
            </a:lnSpc>
            <a:spcBef>
              <a:spcPct val="0"/>
            </a:spcBef>
            <a:spcAft>
              <a:spcPct val="35000"/>
            </a:spcAft>
            <a:buNone/>
          </a:pPr>
          <a:endParaRPr lang="en-US" sz="2500" kern="1200" dirty="0"/>
        </a:p>
      </dsp:txBody>
      <dsp:txXfrm>
        <a:off x="0" y="4152105"/>
        <a:ext cx="6898715"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802B4-9322-4982-95A7-3948BFB3011B}">
      <dsp:nvSpPr>
        <dsp:cNvPr id="0" name=""/>
        <dsp:cNvSpPr/>
      </dsp:nvSpPr>
      <dsp:spPr>
        <a:xfrm>
          <a:off x="596804" y="587"/>
          <a:ext cx="2706946" cy="1624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Relationship</a:t>
          </a:r>
          <a:endParaRPr lang="en-IN" sz="3600" kern="1200" dirty="0"/>
        </a:p>
      </dsp:txBody>
      <dsp:txXfrm>
        <a:off x="596804" y="587"/>
        <a:ext cx="2706946" cy="1624167"/>
      </dsp:txXfrm>
    </dsp:sp>
    <dsp:sp modelId="{44ED29BE-1A8F-43F4-85C6-792FCE44B693}">
      <dsp:nvSpPr>
        <dsp:cNvPr id="0" name=""/>
        <dsp:cNvSpPr/>
      </dsp:nvSpPr>
      <dsp:spPr>
        <a:xfrm>
          <a:off x="3574445" y="587"/>
          <a:ext cx="2706946" cy="1624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Equation form </a:t>
          </a:r>
          <a:endParaRPr lang="en-IN" sz="3600" kern="1200" dirty="0"/>
        </a:p>
      </dsp:txBody>
      <dsp:txXfrm>
        <a:off x="3574445" y="587"/>
        <a:ext cx="2706946" cy="1624167"/>
      </dsp:txXfrm>
    </dsp:sp>
    <dsp:sp modelId="{558DE395-0EF2-4990-B04B-D0A3986D56A4}">
      <dsp:nvSpPr>
        <dsp:cNvPr id="0" name=""/>
        <dsp:cNvSpPr/>
      </dsp:nvSpPr>
      <dsp:spPr>
        <a:xfrm>
          <a:off x="651403" y="1895449"/>
          <a:ext cx="2706946" cy="1624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Assumptions</a:t>
          </a:r>
          <a:endParaRPr lang="en-IN" sz="3600" kern="1200" dirty="0"/>
        </a:p>
      </dsp:txBody>
      <dsp:txXfrm>
        <a:off x="651403" y="1895449"/>
        <a:ext cx="2706946" cy="1624167"/>
      </dsp:txXfrm>
    </dsp:sp>
    <dsp:sp modelId="{794B5290-5CE1-445E-B242-03F32D4CCB88}">
      <dsp:nvSpPr>
        <dsp:cNvPr id="0" name=""/>
        <dsp:cNvSpPr/>
      </dsp:nvSpPr>
      <dsp:spPr>
        <a:xfrm>
          <a:off x="3574445" y="1895449"/>
          <a:ext cx="2706946" cy="1624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Benefits</a:t>
          </a:r>
          <a:endParaRPr lang="en-IN" sz="3600" kern="1200" dirty="0"/>
        </a:p>
      </dsp:txBody>
      <dsp:txXfrm>
        <a:off x="3574445" y="1895449"/>
        <a:ext cx="2706946" cy="16241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12/21/2022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41608659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panose="020B0604020202020204"/>
                <a:cs typeface="Arial" panose="020B0604020202020204"/>
              </a:defRPr>
            </a:lvl1pPr>
            <a:lvl2pPr marL="457200" indent="0">
              <a:spcBef>
                <a:spcPts val="0"/>
              </a:spcBef>
              <a:spcAft>
                <a:spcPts val="1200"/>
              </a:spcAft>
              <a:buFontTx/>
              <a:buNone/>
              <a:defRPr sz="1600" b="0" i="0">
                <a:latin typeface="Arial" panose="020B0604020202020204"/>
                <a:cs typeface="Arial" panose="020B0604020202020204"/>
              </a:defRPr>
            </a:lvl2pPr>
            <a:lvl3pPr marL="914400" indent="0">
              <a:spcBef>
                <a:spcPts val="0"/>
              </a:spcBef>
              <a:spcAft>
                <a:spcPts val="1200"/>
              </a:spcAft>
              <a:buFontTx/>
              <a:buNone/>
              <a:defRPr sz="1400" b="0" i="0" baseline="0">
                <a:latin typeface="Arial" panose="020B0604020202020204"/>
                <a:cs typeface="Arial" panose="020B0604020202020204"/>
              </a:defRPr>
            </a:lvl3pPr>
            <a:lvl4pPr marL="1371600" indent="0">
              <a:spcBef>
                <a:spcPts val="0"/>
              </a:spcBef>
              <a:spcAft>
                <a:spcPts val="1200"/>
              </a:spcAft>
              <a:buFontTx/>
              <a:buNone/>
              <a:defRPr sz="1200" b="0" i="0" baseline="0">
                <a:latin typeface="Arial" panose="020B0604020202020204"/>
                <a:cs typeface="Arial" panose="020B0604020202020204"/>
              </a:defRPr>
            </a:lvl4pPr>
            <a:lvl5pPr marL="1828800" indent="0">
              <a:spcBef>
                <a:spcPts val="0"/>
              </a:spcBef>
              <a:spcAft>
                <a:spcPts val="1200"/>
              </a:spcAft>
              <a:buFontTx/>
              <a:buNone/>
              <a:defRPr sz="1000" b="0" i="0">
                <a:latin typeface="Arial" panose="020B0604020202020204"/>
                <a:cs typeface="Arial" panose="020B0604020202020204"/>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panose="020B0604020202020204"/>
                <a:cs typeface="Arial" panose="020B0604020202020204"/>
              </a:defRPr>
            </a:lvl1pPr>
            <a:lvl2pPr marL="457200" indent="0">
              <a:spcBef>
                <a:spcPts val="0"/>
              </a:spcBef>
              <a:spcAft>
                <a:spcPts val="1200"/>
              </a:spcAft>
              <a:buFontTx/>
              <a:buNone/>
              <a:defRPr sz="1600" b="0" i="0">
                <a:latin typeface="Arial" panose="020B0604020202020204"/>
                <a:cs typeface="Arial" panose="020B0604020202020204"/>
              </a:defRPr>
            </a:lvl2pPr>
            <a:lvl3pPr marL="914400" indent="0">
              <a:spcBef>
                <a:spcPts val="0"/>
              </a:spcBef>
              <a:spcAft>
                <a:spcPts val="1200"/>
              </a:spcAft>
              <a:buFontTx/>
              <a:buNone/>
              <a:defRPr sz="1400" b="0" i="0" baseline="0">
                <a:latin typeface="Arial" panose="020B0604020202020204"/>
                <a:cs typeface="Arial" panose="020B0604020202020204"/>
              </a:defRPr>
            </a:lvl3pPr>
            <a:lvl4pPr marL="1371600" indent="0">
              <a:spcBef>
                <a:spcPts val="0"/>
              </a:spcBef>
              <a:spcAft>
                <a:spcPts val="1200"/>
              </a:spcAft>
              <a:buFontTx/>
              <a:buNone/>
              <a:defRPr sz="1200" b="0" i="0" baseline="0">
                <a:latin typeface="Arial" panose="020B0604020202020204"/>
                <a:cs typeface="Arial" panose="020B0604020202020204"/>
              </a:defRPr>
            </a:lvl4pPr>
            <a:lvl5pPr marL="1828800" indent="0">
              <a:spcBef>
                <a:spcPts val="0"/>
              </a:spcBef>
              <a:spcAft>
                <a:spcPts val="1200"/>
              </a:spcAft>
              <a:buFontTx/>
              <a:buNone/>
              <a:defRPr sz="1000" b="0" i="0">
                <a:latin typeface="Arial" panose="020B0604020202020204"/>
                <a:cs typeface="Arial" panose="020B0604020202020204"/>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panose="020B0604020202020204"/>
                <a:cs typeface="Arial" panose="020B0604020202020204"/>
              </a:defRPr>
            </a:lvl1pPr>
            <a:lvl2pPr marL="457200" indent="0">
              <a:spcBef>
                <a:spcPts val="0"/>
              </a:spcBef>
              <a:spcAft>
                <a:spcPts val="1200"/>
              </a:spcAft>
              <a:buFontTx/>
              <a:buNone/>
              <a:defRPr sz="1600" b="0" i="0">
                <a:latin typeface="Arial" panose="020B0604020202020204"/>
                <a:cs typeface="Arial" panose="020B0604020202020204"/>
              </a:defRPr>
            </a:lvl2pPr>
            <a:lvl3pPr marL="914400" indent="0">
              <a:spcBef>
                <a:spcPts val="0"/>
              </a:spcBef>
              <a:spcAft>
                <a:spcPts val="1200"/>
              </a:spcAft>
              <a:buFontTx/>
              <a:buNone/>
              <a:defRPr sz="1400" b="0" i="0" baseline="0">
                <a:latin typeface="Arial" panose="020B0604020202020204"/>
                <a:cs typeface="Arial" panose="020B0604020202020204"/>
              </a:defRPr>
            </a:lvl3pPr>
            <a:lvl4pPr marL="1371600" indent="0">
              <a:spcBef>
                <a:spcPts val="0"/>
              </a:spcBef>
              <a:spcAft>
                <a:spcPts val="1200"/>
              </a:spcAft>
              <a:buFontTx/>
              <a:buNone/>
              <a:defRPr sz="1200" b="0" i="0" baseline="0">
                <a:latin typeface="Arial" panose="020B0604020202020204"/>
                <a:cs typeface="Arial" panose="020B0604020202020204"/>
              </a:defRPr>
            </a:lvl4pPr>
            <a:lvl5pPr marL="1828800" indent="0">
              <a:spcBef>
                <a:spcPts val="0"/>
              </a:spcBef>
              <a:spcAft>
                <a:spcPts val="1200"/>
              </a:spcAft>
              <a:buFontTx/>
              <a:buNone/>
              <a:defRPr sz="1000" b="0" i="0">
                <a:latin typeface="Arial" panose="020B0604020202020204"/>
                <a:cs typeface="Arial" panose="020B0604020202020204"/>
              </a:defRPr>
            </a:lvl5pPr>
          </a:lstStyle>
          <a:p>
            <a:pPr lvl="0"/>
            <a:r>
              <a:rPr lang="en-US" dirty="0"/>
              <a:t>Insert Text Here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panose="020B0604020202020204"/>
                <a:cs typeface="Arial" panose="020B0604020202020204"/>
              </a:defRPr>
            </a:lvl1pPr>
            <a:lvl2pPr marL="457200" indent="0">
              <a:spcBef>
                <a:spcPts val="0"/>
              </a:spcBef>
              <a:spcAft>
                <a:spcPts val="1200"/>
              </a:spcAft>
              <a:buFontTx/>
              <a:buNone/>
              <a:defRPr sz="1600" b="0" i="0">
                <a:latin typeface="Arial" panose="020B0604020202020204"/>
                <a:cs typeface="Arial" panose="020B0604020202020204"/>
              </a:defRPr>
            </a:lvl2pPr>
            <a:lvl3pPr marL="914400" indent="0">
              <a:spcBef>
                <a:spcPts val="0"/>
              </a:spcBef>
              <a:spcAft>
                <a:spcPts val="1200"/>
              </a:spcAft>
              <a:buFontTx/>
              <a:buNone/>
              <a:defRPr sz="1400" b="0" i="0" baseline="0">
                <a:latin typeface="Arial" panose="020B0604020202020204"/>
                <a:cs typeface="Arial" panose="020B0604020202020204"/>
              </a:defRPr>
            </a:lvl3pPr>
            <a:lvl4pPr marL="1371600" indent="0">
              <a:spcBef>
                <a:spcPts val="0"/>
              </a:spcBef>
              <a:spcAft>
                <a:spcPts val="1200"/>
              </a:spcAft>
              <a:buFontTx/>
              <a:buNone/>
              <a:defRPr sz="1200" b="0" i="0" baseline="0">
                <a:latin typeface="Arial" panose="020B0604020202020204"/>
                <a:cs typeface="Arial" panose="020B0604020202020204"/>
              </a:defRPr>
            </a:lvl4pPr>
            <a:lvl5pPr marL="1828800" indent="0">
              <a:spcBef>
                <a:spcPts val="0"/>
              </a:spcBef>
              <a:spcAft>
                <a:spcPts val="1200"/>
              </a:spcAft>
              <a:buFontTx/>
              <a:buNone/>
              <a:defRPr sz="1000" b="0" i="0">
                <a:latin typeface="Arial" panose="020B0604020202020204"/>
                <a:cs typeface="Arial" panose="020B0604020202020204"/>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panose="020B0604020202020204"/>
                <a:cs typeface="Arial" panose="020B0604020202020204"/>
              </a:defRPr>
            </a:lvl1pPr>
            <a:lvl2pPr marL="457200" indent="0">
              <a:spcBef>
                <a:spcPts val="0"/>
              </a:spcBef>
              <a:spcAft>
                <a:spcPts val="1200"/>
              </a:spcAft>
              <a:buFontTx/>
              <a:buNone/>
              <a:defRPr sz="1600" b="0" i="0">
                <a:latin typeface="Arial" panose="020B0604020202020204"/>
                <a:cs typeface="Arial" panose="020B0604020202020204"/>
              </a:defRPr>
            </a:lvl2pPr>
            <a:lvl3pPr marL="914400" indent="0">
              <a:spcBef>
                <a:spcPts val="0"/>
              </a:spcBef>
              <a:spcAft>
                <a:spcPts val="1200"/>
              </a:spcAft>
              <a:buFontTx/>
              <a:buNone/>
              <a:defRPr sz="1400" b="0" i="0" baseline="0">
                <a:latin typeface="Arial" panose="020B0604020202020204"/>
                <a:cs typeface="Arial" panose="020B0604020202020204"/>
              </a:defRPr>
            </a:lvl3pPr>
            <a:lvl4pPr marL="1371600" indent="0">
              <a:spcBef>
                <a:spcPts val="0"/>
              </a:spcBef>
              <a:spcAft>
                <a:spcPts val="1200"/>
              </a:spcAft>
              <a:buFontTx/>
              <a:buNone/>
              <a:defRPr sz="1200" b="0" i="0" baseline="0">
                <a:latin typeface="Arial" panose="020B0604020202020204"/>
                <a:cs typeface="Arial" panose="020B0604020202020204"/>
              </a:defRPr>
            </a:lvl4pPr>
            <a:lvl5pPr marL="1828800" indent="0">
              <a:spcBef>
                <a:spcPts val="0"/>
              </a:spcBef>
              <a:spcAft>
                <a:spcPts val="1200"/>
              </a:spcAft>
              <a:buFontTx/>
              <a:buNone/>
              <a:defRPr sz="1000" b="0" i="0">
                <a:latin typeface="Arial" panose="020B0604020202020204"/>
                <a:cs typeface="Arial" panose="020B0604020202020204"/>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panose="020B0604020202020204"/>
                <a:cs typeface="Arial" panose="020B0604020202020204"/>
              </a:defRPr>
            </a:lvl1pPr>
            <a:lvl2pPr marL="457200" indent="0">
              <a:spcBef>
                <a:spcPts val="0"/>
              </a:spcBef>
              <a:spcAft>
                <a:spcPts val="1200"/>
              </a:spcAft>
              <a:buFontTx/>
              <a:buNone/>
              <a:defRPr sz="1600" b="0" i="0">
                <a:latin typeface="Arial" panose="020B0604020202020204"/>
                <a:cs typeface="Arial" panose="020B0604020202020204"/>
              </a:defRPr>
            </a:lvl2pPr>
            <a:lvl3pPr marL="914400" indent="0">
              <a:spcBef>
                <a:spcPts val="0"/>
              </a:spcBef>
              <a:spcAft>
                <a:spcPts val="1200"/>
              </a:spcAft>
              <a:buFontTx/>
              <a:buNone/>
              <a:defRPr sz="1400" b="0" i="0" baseline="0">
                <a:latin typeface="Arial" panose="020B0604020202020204"/>
                <a:cs typeface="Arial" panose="020B0604020202020204"/>
              </a:defRPr>
            </a:lvl3pPr>
            <a:lvl4pPr marL="1371600" indent="0">
              <a:spcBef>
                <a:spcPts val="0"/>
              </a:spcBef>
              <a:spcAft>
                <a:spcPts val="1200"/>
              </a:spcAft>
              <a:buFontTx/>
              <a:buNone/>
              <a:defRPr sz="1200" b="0" i="0" baseline="0">
                <a:latin typeface="Arial" panose="020B0604020202020204"/>
                <a:cs typeface="Arial" panose="020B0604020202020204"/>
              </a:defRPr>
            </a:lvl4pPr>
            <a:lvl5pPr marL="1828800" indent="0">
              <a:spcBef>
                <a:spcPts val="0"/>
              </a:spcBef>
              <a:spcAft>
                <a:spcPts val="1200"/>
              </a:spcAft>
              <a:buFontTx/>
              <a:buNone/>
              <a:defRPr sz="1000" b="0" i="0">
                <a:latin typeface="Arial" panose="020B0604020202020204"/>
                <a:cs typeface="Arial" panose="020B0604020202020204"/>
              </a:defRPr>
            </a:lvl5pPr>
          </a:lstStyle>
          <a:p>
            <a:pPr lvl="0"/>
            <a:r>
              <a:rPr lang="en-US" dirty="0"/>
              <a:t>Insert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191" y="365128"/>
            <a:ext cx="10706242"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604" y="1345482"/>
            <a:ext cx="10706242" cy="734620"/>
          </a:xfrm>
        </p:spPr>
        <p:txBody>
          <a:bodyPr>
            <a:normAutofit/>
          </a:bodyPr>
          <a:lstStyle>
            <a:lvl1pPr marL="0" indent="0">
              <a:buNone/>
              <a:defRPr sz="1999" b="0" i="0">
                <a:solidFill>
                  <a:schemeClr val="accent1"/>
                </a:solidFill>
                <a:latin typeface="IBM Plex Sans Light" panose="020B0403050203000203" pitchFamily="34" charset="0"/>
              </a:defRPr>
            </a:lvl1pPr>
            <a:lvl2pPr marL="457041" indent="0">
              <a:buNone/>
              <a:defRPr b="0" i="0">
                <a:solidFill>
                  <a:schemeClr val="accent1"/>
                </a:solidFill>
                <a:latin typeface="IBM Plex Sans Light" panose="020B0403050203000203" pitchFamily="34" charset="0"/>
              </a:defRPr>
            </a:lvl2pPr>
            <a:lvl3pPr marL="914080" indent="0">
              <a:buNone/>
              <a:defRPr b="0" i="0">
                <a:solidFill>
                  <a:schemeClr val="accent1"/>
                </a:solidFill>
                <a:latin typeface="IBM Plex Sans Light" panose="020B0403050203000203" pitchFamily="34" charset="0"/>
              </a:defRPr>
            </a:lvl3pPr>
            <a:lvl4pPr marL="1371121" indent="0">
              <a:buNone/>
              <a:defRPr b="0" i="0">
                <a:solidFill>
                  <a:schemeClr val="accent1"/>
                </a:solidFill>
                <a:latin typeface="IBM Plex Sans Light" panose="020B0403050203000203" pitchFamily="34" charset="0"/>
              </a:defRPr>
            </a:lvl4pPr>
            <a:lvl5pPr marL="1828160"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604" y="2202875"/>
            <a:ext cx="10706242"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758502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a:fillRect/>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a:fillRect/>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a:fillRect/>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panose="020B0604020202020204"/>
                <a:cs typeface="Arial" panose="020B0604020202020204"/>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a:fillRect/>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panose="020B0604020202020204"/>
                <a:cs typeface="Arial" panose="020B0604020202020204"/>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a:fillRect/>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panose="02020603050405020304"/>
                <a:cs typeface="Times New Roman" panose="02020603050405020304"/>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panose="020B0604020202020204"/>
                <a:cs typeface="Arial" panose="020B0604020202020204"/>
              </a:defRPr>
            </a:lvl1pPr>
          </a:lstStyle>
          <a:p>
            <a:pPr lvl="0"/>
            <a:r>
              <a:rPr lang="en-US" dirty="0"/>
              <a:t>Insert Quote Attribution Here</a:t>
            </a:r>
          </a:p>
        </p:txBody>
      </p:sp>
      <p:pic>
        <p:nvPicPr>
          <p:cNvPr id="21" name="Picture 20" descr="OpenQuote.png"/>
          <p:cNvPicPr>
            <a:picLocks noChangeAspect="1"/>
          </p:cNvPicPr>
          <p:nvPr userDrawn="1"/>
        </p:nvPicPr>
        <p:blipFill>
          <a:blip r:embed="rId2"/>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panose="020B0604020202020204"/>
                <a:cs typeface="Arial" panose="020B0604020202020204"/>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panose="020B0604020202020204"/>
                <a:cs typeface="Arial" panose="020B0604020202020204"/>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panose="020B0604020202020204"/>
                <a:cs typeface="Arial" panose="020B0604020202020204"/>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panose="020B0604020202020204"/>
                <a:cs typeface="Arial" panose="020B0604020202020204"/>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panose="020B0604020202020204"/>
                <a:cs typeface="Arial" panose="020B0604020202020204"/>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panose="020B0604020202020204"/>
                <a:cs typeface="Arial" panose="020B0604020202020204"/>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panose="020B0604020202020204"/>
                <a:cs typeface="Arial" panose="020B0604020202020204"/>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panose="020B0604020202020204"/>
                <a:cs typeface="Arial" panose="020B0604020202020204"/>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panose="020B0604020202020204"/>
                <a:cs typeface="Arial" panose="020B0604020202020204"/>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panose="020B0604020202020204"/>
                <a:cs typeface="Arial" panose="020B0604020202020204"/>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panose="020B0604020202020204"/>
                <a:cs typeface="Arial" panose="020B0604020202020204"/>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panose="020B0604020202020204"/>
                <a:cs typeface="Arial" panose="020B0604020202020204"/>
              </a:defRPr>
            </a:lvl1pPr>
          </a:lstStyle>
          <a:p>
            <a:pPr lvl="0"/>
            <a:r>
              <a:rPr lang="en-US" dirty="0"/>
              <a:t>Figure Title</a:t>
            </a:r>
          </a:p>
        </p:txBody>
      </p:sp>
      <p:sp>
        <p:nvSpPr>
          <p:cNvPr id="14" name="Content Placeholder 3"/>
          <p:cNvSpPr>
            <a:spLocks noGrp="1"/>
          </p:cNvSpPr>
          <p:nvPr>
            <p:ph sz="half" idx="13" hasCustomPrompt="1"/>
          </p:nvPr>
        </p:nvSpPr>
        <p:spPr>
          <a:xfrm>
            <a:off x="3535724" y="1585784"/>
            <a:ext cx="8319357" cy="4537204"/>
          </a:xfrm>
          <a:prstGeom prst="rect">
            <a:avLst/>
          </a:prstGeom>
        </p:spPr>
        <p:txBody>
          <a:bodyPr>
            <a:noAutofit/>
          </a:bodyPr>
          <a:lstStyle>
            <a:lvl1pPr marL="0" indent="0" algn="ctr">
              <a:buNone/>
              <a:defRPr sz="1800" baseline="0">
                <a:latin typeface="Arial" panose="020B0604020202020204"/>
                <a:cs typeface="Arial" panose="020B0604020202020204"/>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panose="020B0604020202020204"/>
                <a:cs typeface="Arial" panose="020B0604020202020204"/>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panose="020B0604020202020204"/>
                <a:cs typeface="Arial" panose="020B0604020202020204"/>
              </a:defRPr>
            </a:lvl1pPr>
          </a:lstStyle>
          <a:p>
            <a:pPr lvl="0"/>
            <a:r>
              <a:rPr lang="en-US" dirty="0"/>
              <a:t>Figure Title</a:t>
            </a:r>
          </a:p>
        </p:txBody>
      </p:sp>
      <p:sp>
        <p:nvSpPr>
          <p:cNvPr id="12" name="Content Placeholder 3"/>
          <p:cNvSpPr>
            <a:spLocks noGrp="1"/>
          </p:cNvSpPr>
          <p:nvPr>
            <p:ph sz="half" idx="13" hasCustomPrompt="1"/>
          </p:nvPr>
        </p:nvSpPr>
        <p:spPr>
          <a:xfrm>
            <a:off x="305502" y="1585784"/>
            <a:ext cx="8319357" cy="4537204"/>
          </a:xfrm>
          <a:prstGeom prst="rect">
            <a:avLst/>
          </a:prstGeom>
        </p:spPr>
        <p:txBody>
          <a:bodyPr>
            <a:noAutofit/>
          </a:bodyPr>
          <a:lstStyle>
            <a:lvl1pPr marL="0" indent="0" algn="ctr">
              <a:buNone/>
              <a:defRPr sz="1800" baseline="0">
                <a:latin typeface="Arial" panose="020B0604020202020204"/>
                <a:cs typeface="Arial" panose="020B0604020202020204"/>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hasCustomPrompt="1"/>
          </p:nvPr>
        </p:nvSpPr>
        <p:spPr>
          <a:xfrm>
            <a:off x="302605" y="1585784"/>
            <a:ext cx="11305796" cy="4496172"/>
          </a:xfrm>
          <a:prstGeom prst="rect">
            <a:avLst/>
          </a:prstGeom>
        </p:spPr>
        <p:txBody>
          <a:bodyPr>
            <a:noAutofit/>
          </a:bodyPr>
          <a:lstStyle>
            <a:lvl1pPr marL="0" indent="0" algn="ctr">
              <a:buNone/>
              <a:defRPr sz="1800" baseline="0">
                <a:latin typeface="Arial" panose="020B0604020202020204"/>
                <a:cs typeface="Arial" panose="020B0604020202020204"/>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panose="020B0604020202020204"/>
                <a:cs typeface="Arial" panose="020B0604020202020204"/>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panose="020B0604020202020204"/>
                <a:cs typeface="Arial" panose="020B0604020202020204"/>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panose="020B0604020202020204"/>
                <a:cs typeface="Arial" panose="020B0604020202020204"/>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panose="020B0604020202020204"/>
                <a:cs typeface="Arial" panose="020B0604020202020204"/>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panose="020B0604020202020204"/>
                <a:cs typeface="Arial" panose="020B060402020202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panose="020B0604020202020204"/>
              <a:buNone/>
              <a:defRPr sz="1400" b="0" i="0"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panose="020B0604020202020204"/>
              <a:buNone/>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panose="020B0604020202020204"/>
                <a:cs typeface="Arial" panose="020B0604020202020204"/>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panose="020B0604020202020204"/>
                <a:cs typeface="Arial" panose="020B0604020202020204"/>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panose="020B0604020202020204"/>
                <a:cs typeface="Arial" panose="020B0604020202020204"/>
              </a:defRPr>
            </a:lvl1pPr>
            <a:lvl2pPr marL="742950" indent="-285750">
              <a:spcBef>
                <a:spcPts val="0"/>
              </a:spcBef>
              <a:spcAft>
                <a:spcPts val="1200"/>
              </a:spcAft>
              <a:buFont typeface="Arial" panose="020B0604020202020204"/>
              <a:buChar char="•"/>
              <a:defRPr sz="1400" b="0" i="0">
                <a:latin typeface="Arial" panose="020B0604020202020204"/>
                <a:cs typeface="Arial" panose="020B0604020202020204"/>
              </a:defRPr>
            </a:lvl2pPr>
            <a:lvl3pPr marL="1143000" indent="-228600">
              <a:spcBef>
                <a:spcPts val="0"/>
              </a:spcBef>
              <a:spcAft>
                <a:spcPts val="1200"/>
              </a:spcAft>
              <a:buFont typeface="Arial" panose="020B0604020202020204"/>
              <a:buChar char="•"/>
              <a:defRPr sz="1200" b="0" i="0" baseline="0">
                <a:latin typeface="Arial" panose="020B0604020202020204"/>
                <a:cs typeface="Arial" panose="020B0604020202020204"/>
              </a:defRPr>
            </a:lvl3pPr>
            <a:lvl4pPr marL="1657350" indent="-285750">
              <a:spcBef>
                <a:spcPts val="0"/>
              </a:spcBef>
              <a:spcAft>
                <a:spcPts val="1200"/>
              </a:spcAft>
              <a:buFont typeface="Arial" panose="020B0604020202020204"/>
              <a:buChar char="•"/>
              <a:defRPr sz="1000" b="0" i="0" baseline="0">
                <a:latin typeface="Arial" panose="020B0604020202020204"/>
                <a:cs typeface="Arial" panose="020B0604020202020204"/>
              </a:defRPr>
            </a:lvl4pPr>
            <a:lvl5pPr marL="2057400" indent="-228600">
              <a:spcBef>
                <a:spcPts val="0"/>
              </a:spcBef>
              <a:spcAft>
                <a:spcPts val="1200"/>
              </a:spcAft>
              <a:buFont typeface="Arial" panose="020B0604020202020204"/>
              <a:buChar char="•"/>
              <a:defRPr sz="1000" b="0" i="0">
                <a:latin typeface="Arial" panose="020B0604020202020204"/>
                <a:cs typeface="Arial" panose="020B0604020202020204"/>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panose="020B0604020202020204"/>
                <a:cs typeface="Arial" panose="020B0604020202020204"/>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panose="020B0604020202020204"/>
                <a:cs typeface="Arial" panose="020B0604020202020204"/>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0.emf"/><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19.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2.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0.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9"/>
            <a:srcRect t="13018" r="68665"/>
            <a:stretch>
              <a:fillRect/>
            </a:stretch>
          </p:blipFill>
          <p:spPr>
            <a:xfrm>
              <a:off x="8323018" y="0"/>
              <a:ext cx="588774" cy="928827"/>
            </a:xfrm>
            <a:prstGeom prst="rect">
              <a:avLst/>
            </a:prstGeom>
          </p:spPr>
        </p:pic>
      </p:grpSp>
      <p:pic>
        <p:nvPicPr>
          <p:cNvPr id="31" name="Picture 30"/>
          <p:cNvPicPr>
            <a:picLocks noChangeAspect="1"/>
          </p:cNvPicPr>
          <p:nvPr userDrawn="1"/>
        </p:nvPicPr>
        <p:blipFill>
          <a:blip r:embed="rId10"/>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a:cs typeface="Arial" panose="020B0604020202020204"/>
              </a:defRPr>
            </a:lvl1pPr>
          </a:lstStyle>
          <a:p>
            <a:fld id="{12342C3A-DD85-7843-B416-BD52AB030D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86" r:id="rId7"/>
  </p:sldLayoutIdLst>
  <p:hf hdr="0" ftr="0" dt="0"/>
  <p:txStyles>
    <p:titleStyle>
      <a:lvl1pPr algn="l" defTabSz="457200" rtl="0" eaLnBrk="1" latinLnBrk="0" hangingPunct="1">
        <a:spcBef>
          <a:spcPct val="0"/>
        </a:spcBef>
        <a:buNone/>
        <a:defRPr sz="3400" b="1" kern="120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a:cs typeface="Arial" panose="020B0604020202020204"/>
              </a:defRPr>
            </a:lvl1pPr>
          </a:lstStyle>
          <a:p>
            <a:fld id="{12342C3A-DD85-7843-B416-BD52AB030D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457200" rtl="0" eaLnBrk="1" latinLnBrk="0" hangingPunct="1">
        <a:spcBef>
          <a:spcPct val="0"/>
        </a:spcBef>
        <a:buNone/>
        <a:defRPr sz="3400" b="1" kern="1200" baseline="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a:fillRect/>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a:cs typeface="Arial" panose="020B0604020202020204"/>
              </a:defRPr>
            </a:lvl1pPr>
          </a:lstStyle>
          <a:p>
            <a:fld id="{12342C3A-DD85-7843-B416-BD52AB030D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457200" rtl="0" eaLnBrk="1" latinLnBrk="0" hangingPunct="1">
        <a:spcBef>
          <a:spcPct val="0"/>
        </a:spcBef>
        <a:buNone/>
        <a:defRPr sz="2200" kern="120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Lst>
  <p:hf hdr="0" ftr="0" dt="0"/>
  <p:txStyles>
    <p:titleStyle>
      <a:lvl1pPr algn="l" defTabSz="457200" rtl="0" eaLnBrk="1" latinLnBrk="0" hangingPunct="1">
        <a:spcBef>
          <a:spcPct val="0"/>
        </a:spcBef>
        <a:buNone/>
        <a:defRPr sz="2200" kern="120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a:fillRect/>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a:cs typeface="Arial" panose="020B0604020202020204"/>
              </a:defRPr>
            </a:lvl1pPr>
          </a:lstStyle>
          <a:p>
            <a:fld id="{12342C3A-DD85-7843-B416-BD52AB030D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457200" rtl="0" eaLnBrk="1" latinLnBrk="0" hangingPunct="1">
        <a:spcBef>
          <a:spcPct val="0"/>
        </a:spcBef>
        <a:buNone/>
        <a:defRPr sz="2200" kern="120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a:fillRect/>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a:cs typeface="Arial" panose="020B0604020202020204"/>
              </a:defRPr>
            </a:lvl1pPr>
          </a:lstStyle>
          <a:p>
            <a:fld id="{12342C3A-DD85-7843-B416-BD52AB030D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hf hdr="0" ftr="0" dt="0"/>
  <p:txStyles>
    <p:titleStyle>
      <a:lvl1pPr algn="l" defTabSz="457200" rtl="0" eaLnBrk="1" latinLnBrk="0" hangingPunct="1">
        <a:spcBef>
          <a:spcPct val="0"/>
        </a:spcBef>
        <a:buNone/>
        <a:defRPr sz="2200" kern="120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a:fillRect/>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panose="020B0604020202020204"/>
                <a:cs typeface="Arial" panose="020B0604020202020204"/>
              </a:defRPr>
            </a:lvl1pPr>
          </a:lstStyle>
          <a:p>
            <a:fld id="{12342C3A-DD85-7843-B416-BD52AB030D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457200" rtl="0" eaLnBrk="1" latinLnBrk="0" hangingPunct="1">
        <a:spcBef>
          <a:spcPct val="0"/>
        </a:spcBef>
        <a:buNone/>
        <a:defRPr sz="2200" kern="1200">
          <a:solidFill>
            <a:schemeClr val="tx1"/>
          </a:solidFill>
          <a:latin typeface="Century Gothic" panose="020B0502020202020204"/>
          <a:ea typeface="+mj-ea"/>
          <a:cs typeface="Century Gothic" panose="020B0502020202020204"/>
        </a:defRPr>
      </a:lvl1pPr>
    </p:titleStyle>
    <p:bodyStyle>
      <a:lvl1pPr marL="342900" indent="-342900" algn="l" defTabSz="457200" rtl="0" eaLnBrk="1" latinLnBrk="0" hangingPunct="1">
        <a:spcBef>
          <a:spcPct val="20000"/>
        </a:spcBef>
        <a:buFont typeface="Arial" panose="020B0604020202020204"/>
        <a:buChar char="•"/>
        <a:defRPr sz="2400" kern="1200">
          <a:solidFill>
            <a:schemeClr val="tx1"/>
          </a:solidFill>
          <a:latin typeface="Century Gothic" panose="020B0502020202020204"/>
          <a:ea typeface="+mn-ea"/>
          <a:cs typeface="Century Gothic" panose="020B0502020202020204"/>
        </a:defRPr>
      </a:lvl1pPr>
      <a:lvl2pPr marL="742950" indent="-285750" algn="l" defTabSz="457200" rtl="0" eaLnBrk="1" latinLnBrk="0" hangingPunct="1">
        <a:spcBef>
          <a:spcPct val="20000"/>
        </a:spcBef>
        <a:buFont typeface="Arial" panose="020B0604020202020204"/>
        <a:buChar char="–"/>
        <a:defRPr sz="2200" kern="1200">
          <a:solidFill>
            <a:schemeClr val="tx1"/>
          </a:solidFill>
          <a:latin typeface="Century Gothic" panose="020B0502020202020204"/>
          <a:ea typeface="+mn-ea"/>
          <a:cs typeface="Century Gothic" panose="020B0502020202020204"/>
        </a:defRPr>
      </a:lvl2pPr>
      <a:lvl3pPr marL="1143000" indent="-228600" algn="l" defTabSz="457200" rtl="0" eaLnBrk="1" latinLnBrk="0" hangingPunct="1">
        <a:spcBef>
          <a:spcPct val="20000"/>
        </a:spcBef>
        <a:buFont typeface="Arial" panose="020B0604020202020204"/>
        <a:buChar char="•"/>
        <a:defRPr sz="2000" kern="1200">
          <a:solidFill>
            <a:schemeClr val="tx1"/>
          </a:solidFill>
          <a:latin typeface="Century Gothic" panose="020B0502020202020204"/>
          <a:ea typeface="+mn-ea"/>
          <a:cs typeface="Century Gothic" panose="020B0502020202020204"/>
        </a:defRPr>
      </a:lvl3pPr>
      <a:lvl4pPr marL="1600200" indent="-228600" algn="l" defTabSz="457200" rtl="0" eaLnBrk="1" latinLnBrk="0" hangingPunct="1">
        <a:spcBef>
          <a:spcPct val="20000"/>
        </a:spcBef>
        <a:buFont typeface="Arial" panose="020B0604020202020204"/>
        <a:buChar char="–"/>
        <a:defRPr sz="1800" kern="1200">
          <a:solidFill>
            <a:schemeClr val="tx1"/>
          </a:solidFill>
          <a:latin typeface="Century Gothic" panose="020B0502020202020204"/>
          <a:ea typeface="+mn-ea"/>
          <a:cs typeface="Century Gothic" panose="020B0502020202020204"/>
        </a:defRPr>
      </a:lvl4pPr>
      <a:lvl5pPr marL="2057400" indent="-228600" algn="l" defTabSz="457200" rtl="0" eaLnBrk="1" latinLnBrk="0" hangingPunct="1">
        <a:spcBef>
          <a:spcPct val="20000"/>
        </a:spcBef>
        <a:buFont typeface="Arial" panose="020B0604020202020204"/>
        <a:buChar char="»"/>
        <a:defRPr sz="1600" kern="1200">
          <a:solidFill>
            <a:schemeClr val="tx1"/>
          </a:solidFill>
          <a:latin typeface="Century Gothic" panose="020B0502020202020204"/>
          <a:ea typeface="+mn-ea"/>
          <a:cs typeface="Century Gothic" panose="020B0502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file/d/1iete-PKCP90kL7KK76TBJdQc-69T2VIg/view?usp=share_link"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IN" dirty="0"/>
              <a:t>Chandra Gopi Reddy, MS(FA)</a:t>
            </a:r>
            <a:br>
              <a:rPr lang="en-IN" dirty="0"/>
            </a:br>
            <a:r>
              <a:rPr lang="en-IN" dirty="0"/>
              <a:t>Abhimanyu Sheth, MS(FA)</a:t>
            </a:r>
            <a:br>
              <a:rPr lang="en-IN" dirty="0"/>
            </a:br>
            <a:r>
              <a:rPr lang="en-IN" dirty="0"/>
              <a:t>Jayesh Kartik, MS(FA)</a:t>
            </a:r>
          </a:p>
          <a:p>
            <a:r>
              <a:rPr lang="en-IN" dirty="0" err="1"/>
              <a:t>Dheeraja</a:t>
            </a:r>
            <a:r>
              <a:rPr lang="en-IN" dirty="0"/>
              <a:t> </a:t>
            </a:r>
            <a:r>
              <a:rPr lang="en-IN" dirty="0" err="1"/>
              <a:t>Katram</a:t>
            </a:r>
            <a:r>
              <a:rPr lang="en-IN" dirty="0"/>
              <a:t>, MS(FIN)</a:t>
            </a:r>
          </a:p>
          <a:p>
            <a:endParaRPr lang="en-IN" dirty="0"/>
          </a:p>
        </p:txBody>
      </p:sp>
      <p:sp>
        <p:nvSpPr>
          <p:cNvPr id="3" name="Text Placeholder 2"/>
          <p:cNvSpPr>
            <a:spLocks noGrp="1"/>
          </p:cNvSpPr>
          <p:nvPr>
            <p:ph type="body" sz="quarter" idx="15"/>
          </p:nvPr>
        </p:nvSpPr>
        <p:spPr>
          <a:xfrm>
            <a:off x="226634" y="3496385"/>
            <a:ext cx="6545228" cy="1332914"/>
          </a:xfrm>
        </p:spPr>
        <p:txBody>
          <a:bodyPr/>
          <a:lstStyle/>
          <a:p>
            <a:r>
              <a:rPr lang="en-IN" dirty="0"/>
              <a:t>TOPIC</a:t>
            </a:r>
          </a:p>
          <a:p>
            <a:endParaRPr lang="en-IN" dirty="0"/>
          </a:p>
          <a:p>
            <a:r>
              <a:rPr lang="en-IN" dirty="0"/>
              <a:t>Prediction of S&amp;P 500 Close Price using Volatility (VIX)</a:t>
            </a:r>
          </a:p>
        </p:txBody>
      </p:sp>
      <p:sp>
        <p:nvSpPr>
          <p:cNvPr id="4" name="Text Placeholder 3"/>
          <p:cNvSpPr>
            <a:spLocks noGrp="1"/>
          </p:cNvSpPr>
          <p:nvPr>
            <p:ph type="body" sz="quarter" idx="13"/>
          </p:nvPr>
        </p:nvSpPr>
        <p:spPr/>
        <p:txBody>
          <a:bodyPr/>
          <a:lstStyle/>
          <a:p>
            <a:r>
              <a:rPr lang="en-IN" b="1" dirty="0"/>
              <a:t>Applied Statistics with Application in Finance</a:t>
            </a:r>
            <a:endParaRPr lang="en-IN" dirty="0"/>
          </a:p>
        </p:txBody>
      </p:sp>
    </p:spTree>
    <p:extLst>
      <p:ext uri="{BB962C8B-B14F-4D97-AF65-F5344CB8AC3E}">
        <p14:creationId xmlns:p14="http://schemas.microsoft.com/office/powerpoint/2010/main" val="280495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778" y="280374"/>
            <a:ext cx="1143581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546208" y="433545"/>
            <a:ext cx="11136953" cy="930447"/>
          </a:xfrm>
        </p:spPr>
        <p:txBody>
          <a:bodyPr vert="horz" lIns="91440" tIns="45720" rIns="91440" bIns="45720" rtlCol="0" anchor="b">
            <a:normAutofit/>
          </a:bodyPr>
          <a:lstStyle/>
          <a:p>
            <a:pPr algn="ctr" defTabSz="914400">
              <a:lnSpc>
                <a:spcPct val="90000"/>
              </a:lnSpc>
            </a:pPr>
            <a:r>
              <a:rPr lang="en-US" sz="3700">
                <a:solidFill>
                  <a:srgbClr val="FFFFFF"/>
                </a:solidFill>
                <a:latin typeface="+mj-lt"/>
                <a:cs typeface="+mj-cs"/>
              </a:rPr>
              <a:t>Managing and Dealing with the Outliers of S&amp;P Data-</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29497" y="1522292"/>
            <a:ext cx="7770376"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Chart, box and whisker chart&#10;&#10;Description automatically generated">
            <a:extLst>
              <a:ext uri="{FF2B5EF4-FFF2-40B4-BE49-F238E27FC236}">
                <a16:creationId xmlns:a16="http://schemas.microsoft.com/office/drawing/2014/main" id="{CE41C8AD-AEE9-C0DF-4867-22006CEA7413}"/>
              </a:ext>
            </a:extLst>
          </p:cNvPr>
          <p:cNvPicPr>
            <a:picLocks noChangeAspect="1"/>
          </p:cNvPicPr>
          <p:nvPr/>
        </p:nvPicPr>
        <p:blipFill>
          <a:blip r:embed="rId2"/>
          <a:stretch>
            <a:fillRect/>
          </a:stretch>
        </p:blipFill>
        <p:spPr>
          <a:xfrm>
            <a:off x="544491" y="2426818"/>
            <a:ext cx="5028474" cy="3997637"/>
          </a:xfrm>
          <a:prstGeom prst="rect">
            <a:avLst/>
          </a:prstGeom>
        </p:spPr>
      </p:pic>
      <p:cxnSp>
        <p:nvCxnSpPr>
          <p:cNvPr id="31"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4685"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ox and whisker chart&#10;&#10;Description automatically generated">
            <a:extLst>
              <a:ext uri="{FF2B5EF4-FFF2-40B4-BE49-F238E27FC236}">
                <a16:creationId xmlns:a16="http://schemas.microsoft.com/office/drawing/2014/main" id="{199431A4-B6D1-2338-CB33-E1AF55B3FF82}"/>
              </a:ext>
            </a:extLst>
          </p:cNvPr>
          <p:cNvPicPr>
            <a:picLocks noChangeAspect="1"/>
          </p:cNvPicPr>
          <p:nvPr/>
        </p:nvPicPr>
        <p:blipFill>
          <a:blip r:embed="rId3"/>
          <a:stretch>
            <a:fillRect/>
          </a:stretch>
        </p:blipFill>
        <p:spPr>
          <a:xfrm>
            <a:off x="6624376" y="2426818"/>
            <a:ext cx="5092532" cy="3997637"/>
          </a:xfrm>
          <a:prstGeom prst="rect">
            <a:avLst/>
          </a:pr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1102" y="6522430"/>
            <a:ext cx="2742486" cy="347472"/>
          </a:xfrm>
        </p:spPr>
        <p:txBody>
          <a:bodyPr vert="horz" lIns="91440" tIns="45720" rIns="91440" bIns="45720" rtlCol="0" anchor="ctr">
            <a:normAutofit/>
          </a:bodyPr>
          <a:lstStyle/>
          <a:p>
            <a:pPr algn="r">
              <a:spcAft>
                <a:spcPts val="600"/>
              </a:spcAft>
            </a:pPr>
            <a:fld id="{12342C3A-DD85-7843-B416-BD52AB030D59}" type="slidenum">
              <a:rPr lang="en-US" sz="1200">
                <a:solidFill>
                  <a:srgbClr val="898989"/>
                </a:solidFill>
                <a:latin typeface="+mn-lt"/>
                <a:cs typeface="+mn-cs"/>
              </a:rPr>
              <a:pPr algn="r">
                <a:spcAft>
                  <a:spcPts val="600"/>
                </a:spcAft>
              </a:pPr>
              <a:t>10</a:t>
            </a:fld>
            <a:endParaRPr lang="en-US" sz="1200">
              <a:solidFill>
                <a:srgbClr val="898989"/>
              </a:solidFill>
              <a:latin typeface="+mn-lt"/>
              <a:cs typeface="+mn-cs"/>
            </a:endParaRPr>
          </a:p>
        </p:txBody>
      </p:sp>
      <p:sp>
        <p:nvSpPr>
          <p:cNvPr id="10" name="TextBox 9">
            <a:extLst>
              <a:ext uri="{FF2B5EF4-FFF2-40B4-BE49-F238E27FC236}">
                <a16:creationId xmlns:a16="http://schemas.microsoft.com/office/drawing/2014/main" id="{8BF9C513-583B-09A3-DFDF-F22538BE7259}"/>
              </a:ext>
            </a:extLst>
          </p:cNvPr>
          <p:cNvSpPr txBox="1"/>
          <p:nvPr/>
        </p:nvSpPr>
        <p:spPr>
          <a:xfrm>
            <a:off x="3411940" y="5063319"/>
            <a:ext cx="1473959" cy="369332"/>
          </a:xfrm>
          <a:prstGeom prst="rect">
            <a:avLst/>
          </a:prstGeom>
          <a:noFill/>
        </p:spPr>
        <p:txBody>
          <a:bodyPr wrap="square" rtlCol="0">
            <a:spAutoFit/>
          </a:bodyPr>
          <a:lstStyle/>
          <a:p>
            <a:r>
              <a:rPr lang="en-IN" dirty="0"/>
              <a:t>BEFORE</a:t>
            </a:r>
          </a:p>
        </p:txBody>
      </p:sp>
      <p:sp>
        <p:nvSpPr>
          <p:cNvPr id="11" name="TextBox 10">
            <a:extLst>
              <a:ext uri="{FF2B5EF4-FFF2-40B4-BE49-F238E27FC236}">
                <a16:creationId xmlns:a16="http://schemas.microsoft.com/office/drawing/2014/main" id="{37AE87A5-AE71-0444-5443-F52552738653}"/>
              </a:ext>
            </a:extLst>
          </p:cNvPr>
          <p:cNvSpPr txBox="1"/>
          <p:nvPr/>
        </p:nvSpPr>
        <p:spPr>
          <a:xfrm>
            <a:off x="9689910" y="5063319"/>
            <a:ext cx="1337481" cy="369332"/>
          </a:xfrm>
          <a:prstGeom prst="rect">
            <a:avLst/>
          </a:prstGeom>
          <a:noFill/>
        </p:spPr>
        <p:txBody>
          <a:bodyPr wrap="square" rtlCol="0">
            <a:spAutoFit/>
          </a:bodyPr>
          <a:lstStyle/>
          <a:p>
            <a:r>
              <a:rPr lang="en-IN" dirty="0"/>
              <a:t>AFTER</a:t>
            </a:r>
          </a:p>
        </p:txBody>
      </p:sp>
    </p:spTree>
    <p:extLst>
      <p:ext uri="{BB962C8B-B14F-4D97-AF65-F5344CB8AC3E}">
        <p14:creationId xmlns:p14="http://schemas.microsoft.com/office/powerpoint/2010/main" val="2392459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778" y="280374"/>
            <a:ext cx="1143581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546208" y="433545"/>
            <a:ext cx="11136953" cy="930447"/>
          </a:xfrm>
        </p:spPr>
        <p:txBody>
          <a:bodyPr vert="horz" lIns="91440" tIns="45720" rIns="91440" bIns="45720" rtlCol="0" anchor="b">
            <a:normAutofit/>
          </a:bodyPr>
          <a:lstStyle/>
          <a:p>
            <a:pPr algn="ctr" defTabSz="914400">
              <a:lnSpc>
                <a:spcPct val="90000"/>
              </a:lnSpc>
            </a:pPr>
            <a:r>
              <a:rPr lang="en-US" sz="3700" dirty="0">
                <a:solidFill>
                  <a:srgbClr val="FFFFFF"/>
                </a:solidFill>
                <a:latin typeface="+mj-lt"/>
                <a:cs typeface="+mj-cs"/>
              </a:rPr>
              <a:t>Managing and Dealing with the Outliers of VIX Data-</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29497" y="1522292"/>
            <a:ext cx="7770376"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1"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4685"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1102" y="6522430"/>
            <a:ext cx="2742486" cy="347472"/>
          </a:xfrm>
        </p:spPr>
        <p:txBody>
          <a:bodyPr vert="horz" lIns="91440" tIns="45720" rIns="91440" bIns="45720" rtlCol="0" anchor="ctr">
            <a:normAutofit/>
          </a:bodyPr>
          <a:lstStyle/>
          <a:p>
            <a:pPr algn="r">
              <a:spcAft>
                <a:spcPts val="600"/>
              </a:spcAft>
            </a:pPr>
            <a:fld id="{12342C3A-DD85-7843-B416-BD52AB030D59}" type="slidenum">
              <a:rPr lang="en-US" sz="1200">
                <a:solidFill>
                  <a:srgbClr val="898989"/>
                </a:solidFill>
                <a:latin typeface="+mn-lt"/>
                <a:cs typeface="+mn-cs"/>
              </a:rPr>
              <a:pPr algn="r">
                <a:spcAft>
                  <a:spcPts val="600"/>
                </a:spcAft>
              </a:pPr>
              <a:t>11</a:t>
            </a:fld>
            <a:endParaRPr lang="en-US" sz="1200">
              <a:solidFill>
                <a:srgbClr val="898989"/>
              </a:solidFill>
              <a:latin typeface="+mn-lt"/>
              <a:cs typeface="+mn-cs"/>
            </a:endParaRPr>
          </a:p>
        </p:txBody>
      </p:sp>
      <p:sp>
        <p:nvSpPr>
          <p:cNvPr id="10" name="TextBox 9">
            <a:extLst>
              <a:ext uri="{FF2B5EF4-FFF2-40B4-BE49-F238E27FC236}">
                <a16:creationId xmlns:a16="http://schemas.microsoft.com/office/drawing/2014/main" id="{8BF9C513-583B-09A3-DFDF-F22538BE7259}"/>
              </a:ext>
            </a:extLst>
          </p:cNvPr>
          <p:cNvSpPr txBox="1"/>
          <p:nvPr/>
        </p:nvSpPr>
        <p:spPr>
          <a:xfrm>
            <a:off x="3411940" y="5063319"/>
            <a:ext cx="1473959" cy="369332"/>
          </a:xfrm>
          <a:prstGeom prst="rect">
            <a:avLst/>
          </a:prstGeom>
          <a:noFill/>
        </p:spPr>
        <p:txBody>
          <a:bodyPr wrap="square" rtlCol="0">
            <a:spAutoFit/>
          </a:bodyPr>
          <a:lstStyle/>
          <a:p>
            <a:r>
              <a:rPr lang="en-IN" dirty="0"/>
              <a:t>BEFORE</a:t>
            </a:r>
          </a:p>
        </p:txBody>
      </p:sp>
      <p:sp>
        <p:nvSpPr>
          <p:cNvPr id="11" name="TextBox 10">
            <a:extLst>
              <a:ext uri="{FF2B5EF4-FFF2-40B4-BE49-F238E27FC236}">
                <a16:creationId xmlns:a16="http://schemas.microsoft.com/office/drawing/2014/main" id="{37AE87A5-AE71-0444-5443-F52552738653}"/>
              </a:ext>
            </a:extLst>
          </p:cNvPr>
          <p:cNvSpPr txBox="1"/>
          <p:nvPr/>
        </p:nvSpPr>
        <p:spPr>
          <a:xfrm>
            <a:off x="9689910" y="5063319"/>
            <a:ext cx="1337481" cy="369332"/>
          </a:xfrm>
          <a:prstGeom prst="rect">
            <a:avLst/>
          </a:prstGeom>
          <a:noFill/>
        </p:spPr>
        <p:txBody>
          <a:bodyPr wrap="square" rtlCol="0">
            <a:spAutoFit/>
          </a:bodyPr>
          <a:lstStyle/>
          <a:p>
            <a:r>
              <a:rPr lang="en-IN" dirty="0"/>
              <a:t>AFTER</a:t>
            </a:r>
          </a:p>
        </p:txBody>
      </p:sp>
      <p:pic>
        <p:nvPicPr>
          <p:cNvPr id="3" name="Picture 2" descr="Chart, box and whisker chart&#10;&#10;Description automatically generated">
            <a:extLst>
              <a:ext uri="{FF2B5EF4-FFF2-40B4-BE49-F238E27FC236}">
                <a16:creationId xmlns:a16="http://schemas.microsoft.com/office/drawing/2014/main" id="{4AC272B1-40E1-44D2-0A6A-9E69FDDE74E4}"/>
              </a:ext>
            </a:extLst>
          </p:cNvPr>
          <p:cNvPicPr>
            <a:picLocks noChangeAspect="1"/>
          </p:cNvPicPr>
          <p:nvPr/>
        </p:nvPicPr>
        <p:blipFill>
          <a:blip r:embed="rId2"/>
          <a:stretch>
            <a:fillRect/>
          </a:stretch>
        </p:blipFill>
        <p:spPr>
          <a:xfrm>
            <a:off x="751301" y="2596836"/>
            <a:ext cx="4457700" cy="3609975"/>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530189D3-3065-3466-DCB9-D228ABA7CDC3}"/>
              </a:ext>
            </a:extLst>
          </p:cNvPr>
          <p:cNvPicPr>
            <a:picLocks noChangeAspect="1"/>
          </p:cNvPicPr>
          <p:nvPr/>
        </p:nvPicPr>
        <p:blipFill>
          <a:blip r:embed="rId3"/>
          <a:stretch>
            <a:fillRect/>
          </a:stretch>
        </p:blipFill>
        <p:spPr>
          <a:xfrm>
            <a:off x="6813342" y="2612072"/>
            <a:ext cx="4419600" cy="3505200"/>
          </a:xfrm>
          <a:prstGeom prst="rect">
            <a:avLst/>
          </a:prstGeom>
        </p:spPr>
      </p:pic>
      <p:sp>
        <p:nvSpPr>
          <p:cNvPr id="9" name="TextBox 8">
            <a:extLst>
              <a:ext uri="{FF2B5EF4-FFF2-40B4-BE49-F238E27FC236}">
                <a16:creationId xmlns:a16="http://schemas.microsoft.com/office/drawing/2014/main" id="{D05D1F49-DB16-26C2-7C1E-5B8510B60F13}"/>
              </a:ext>
            </a:extLst>
          </p:cNvPr>
          <p:cNvSpPr txBox="1"/>
          <p:nvPr/>
        </p:nvSpPr>
        <p:spPr>
          <a:xfrm>
            <a:off x="3675850" y="5151042"/>
            <a:ext cx="914400" cy="369332"/>
          </a:xfrm>
          <a:prstGeom prst="rect">
            <a:avLst/>
          </a:prstGeom>
          <a:noFill/>
        </p:spPr>
        <p:txBody>
          <a:bodyPr wrap="square" rtlCol="0">
            <a:spAutoFit/>
          </a:bodyPr>
          <a:lstStyle/>
          <a:p>
            <a:r>
              <a:rPr lang="en-IN" dirty="0"/>
              <a:t>BEFORE</a:t>
            </a:r>
          </a:p>
        </p:txBody>
      </p:sp>
      <p:sp>
        <p:nvSpPr>
          <p:cNvPr id="12" name="TextBox 11">
            <a:extLst>
              <a:ext uri="{FF2B5EF4-FFF2-40B4-BE49-F238E27FC236}">
                <a16:creationId xmlns:a16="http://schemas.microsoft.com/office/drawing/2014/main" id="{D6415A7C-64A6-7311-FF0B-8118B963E83D}"/>
              </a:ext>
            </a:extLst>
          </p:cNvPr>
          <p:cNvSpPr txBox="1"/>
          <p:nvPr/>
        </p:nvSpPr>
        <p:spPr>
          <a:xfrm>
            <a:off x="9484359" y="5063319"/>
            <a:ext cx="1157137" cy="369332"/>
          </a:xfrm>
          <a:prstGeom prst="rect">
            <a:avLst/>
          </a:prstGeom>
          <a:noFill/>
        </p:spPr>
        <p:txBody>
          <a:bodyPr wrap="square" rtlCol="0">
            <a:spAutoFit/>
          </a:bodyPr>
          <a:lstStyle/>
          <a:p>
            <a:r>
              <a:rPr lang="en-IN" dirty="0"/>
              <a:t>AFTER</a:t>
            </a:r>
          </a:p>
        </p:txBody>
      </p:sp>
    </p:spTree>
    <p:extLst>
      <p:ext uri="{BB962C8B-B14F-4D97-AF65-F5344CB8AC3E}">
        <p14:creationId xmlns:p14="http://schemas.microsoft.com/office/powerpoint/2010/main" val="141013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48759" y="338328"/>
            <a:ext cx="3684072" cy="1608328"/>
          </a:xfrm>
        </p:spPr>
        <p:txBody>
          <a:bodyPr vert="horz" lIns="91440" tIns="45720" rIns="91440" bIns="45720" rtlCol="0" anchor="ctr">
            <a:normAutofit/>
          </a:bodyPr>
          <a:lstStyle/>
          <a:p>
            <a:pPr defTabSz="914400">
              <a:lnSpc>
                <a:spcPct val="90000"/>
              </a:lnSpc>
            </a:pPr>
            <a:r>
              <a:rPr lang="en-US" sz="3600">
                <a:latin typeface="+mj-lt"/>
                <a:cs typeface="+mj-cs"/>
              </a:rPr>
              <a:t>CORRELATION</a:t>
            </a:r>
          </a:p>
        </p:txBody>
      </p:sp>
      <p:sp>
        <p:nvSpPr>
          <p:cNvPr id="7" name="TextBox 6">
            <a:extLst>
              <a:ext uri="{FF2B5EF4-FFF2-40B4-BE49-F238E27FC236}">
                <a16:creationId xmlns:a16="http://schemas.microsoft.com/office/drawing/2014/main" id="{128839D4-CD30-FD3C-F439-E8BCDD614F92}"/>
              </a:ext>
            </a:extLst>
          </p:cNvPr>
          <p:cNvSpPr txBox="1"/>
          <p:nvPr/>
        </p:nvSpPr>
        <p:spPr>
          <a:xfrm>
            <a:off x="3798308" y="286689"/>
            <a:ext cx="6673888" cy="1605083"/>
          </a:xfrm>
          <a:prstGeom prst="rect">
            <a:avLst/>
          </a:prstGeom>
        </p:spPr>
        <p:txBody>
          <a:bodyPr vert="horz" lIns="91440" tIns="45720" rIns="91440" bIns="45720" rtlCol="0" anchor="ctr">
            <a:normAutofit/>
          </a:bodyPr>
          <a:lstStyle/>
          <a:p>
            <a:pPr>
              <a:lnSpc>
                <a:spcPct val="90000"/>
              </a:lnSpc>
              <a:spcAft>
                <a:spcPts val="800"/>
              </a:spcAft>
            </a:pPr>
            <a:r>
              <a:rPr lang="en-US" sz="2000" dirty="0">
                <a:effectLst/>
              </a:rPr>
              <a:t>Correlation is a statistical measure that expresses the extent to which two variables are linearly related (meaning they change together at a constant rate). It’s a common tool for describing simple relationships without making a statement about cause and effect.</a:t>
            </a:r>
          </a:p>
        </p:txBody>
      </p:sp>
      <p:sp>
        <p:nvSpPr>
          <p:cNvPr id="18" name="Rectangle 17">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11010"/>
            <a:ext cx="12188826"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480" y="2423160"/>
            <a:ext cx="5612107"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4AC8CF-4B19-2720-D85A-82A881055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6291" y="2742397"/>
            <a:ext cx="4782484" cy="3291840"/>
          </a:xfrm>
          <a:prstGeom prst="rect">
            <a:avLst/>
          </a:prstGeom>
          <a:noFill/>
        </p:spPr>
      </p:pic>
      <p:sp>
        <p:nvSpPr>
          <p:cNvPr id="24"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3120" y="2423160"/>
            <a:ext cx="5612107"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71521F7-2200-D4CF-54BE-CE77EE8AB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70049" y="2742397"/>
            <a:ext cx="4782484" cy="3291840"/>
          </a:xfrm>
          <a:prstGeom prst="rect">
            <a:avLst/>
          </a:prstGeom>
          <a:noFill/>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10851101" y="6356350"/>
            <a:ext cx="685621" cy="365125"/>
          </a:xfrm>
        </p:spPr>
        <p:txBody>
          <a:bodyPr vert="horz" lIns="91440" tIns="45720" rIns="91440" bIns="45720" rtlCol="0" anchor="ctr">
            <a:normAutofit/>
          </a:bodyPr>
          <a:lstStyle/>
          <a:p>
            <a:pPr algn="r">
              <a:spcAft>
                <a:spcPts val="600"/>
              </a:spcAft>
            </a:pPr>
            <a:fld id="{12342C3A-DD85-7843-B416-BD52AB030D59}" type="slidenum">
              <a:rPr lang="en-US" sz="1200">
                <a:solidFill>
                  <a:srgbClr val="595959"/>
                </a:solidFill>
                <a:latin typeface="+mn-lt"/>
                <a:cs typeface="+mn-cs"/>
              </a:rPr>
              <a:pPr algn="r">
                <a:spcAft>
                  <a:spcPts val="600"/>
                </a:spcAft>
              </a:pPr>
              <a:t>12</a:t>
            </a:fld>
            <a:endParaRPr lang="en-US" sz="1200">
              <a:solidFill>
                <a:srgbClr val="595959"/>
              </a:solidFill>
              <a:latin typeface="+mn-lt"/>
              <a:cs typeface="+mn-cs"/>
            </a:endParaRPr>
          </a:p>
        </p:txBody>
      </p:sp>
    </p:spTree>
    <p:extLst>
      <p:ext uri="{BB962C8B-B14F-4D97-AF65-F5344CB8AC3E}">
        <p14:creationId xmlns:p14="http://schemas.microsoft.com/office/powerpoint/2010/main" val="106798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7837" y="1316982"/>
            <a:ext cx="4225136" cy="4224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Freeform: Shape 32">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075" y="754073"/>
            <a:ext cx="5353835" cy="5352441"/>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1116410" y="2452526"/>
            <a:ext cx="4247211" cy="1952947"/>
          </a:xfrm>
          <a:noFill/>
        </p:spPr>
        <p:txBody>
          <a:bodyPr vert="horz" lIns="91440" tIns="45720" rIns="91440" bIns="45720" rtlCol="0" anchor="ctr">
            <a:normAutofit/>
          </a:bodyPr>
          <a:lstStyle/>
          <a:p>
            <a:pPr algn="ctr" defTabSz="914400">
              <a:lnSpc>
                <a:spcPct val="90000"/>
              </a:lnSpc>
            </a:pPr>
            <a:r>
              <a:rPr lang="en-US" sz="3600">
                <a:solidFill>
                  <a:srgbClr val="080808"/>
                </a:solidFill>
                <a:latin typeface="+mj-lt"/>
                <a:cs typeface="+mj-cs"/>
              </a:rPr>
              <a:t>CORRELATION OF S&amp;P 500 Close and VIX Close Price</a:t>
            </a:r>
          </a:p>
        </p:txBody>
      </p:sp>
      <p:sp>
        <p:nvSpPr>
          <p:cNvPr id="35" name="Isosceles Triangle 34">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63" y="161"/>
            <a:ext cx="1248189" cy="1247864"/>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754" y="246646"/>
            <a:ext cx="57708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0108" y="367324"/>
            <a:ext cx="999162" cy="99890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6365" y="946995"/>
            <a:ext cx="352820" cy="35272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7C2D141-F73C-4BF3-B3DF-D3BA74B8B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865" y="1350438"/>
            <a:ext cx="4159437" cy="4157124"/>
          </a:xfrm>
          <a:custGeom>
            <a:avLst/>
            <a:gdLst>
              <a:gd name="connsiteX0" fmla="*/ 2080261 w 4160520"/>
              <a:gd name="connsiteY0" fmla="*/ 0 h 4157124"/>
              <a:gd name="connsiteX1" fmla="*/ 4160520 w 4160520"/>
              <a:gd name="connsiteY1" fmla="*/ 2078563 h 4157124"/>
              <a:gd name="connsiteX2" fmla="*/ 2080261 w 4160520"/>
              <a:gd name="connsiteY2" fmla="*/ 4157124 h 4157124"/>
              <a:gd name="connsiteX3" fmla="*/ 0 w 4160520"/>
              <a:gd name="connsiteY3" fmla="*/ 2078563 h 4157124"/>
            </a:gdLst>
            <a:ahLst/>
            <a:cxnLst>
              <a:cxn ang="0">
                <a:pos x="connsiteX0" y="connsiteY0"/>
              </a:cxn>
              <a:cxn ang="0">
                <a:pos x="connsiteX1" y="connsiteY1"/>
              </a:cxn>
              <a:cxn ang="0">
                <a:pos x="connsiteX2" y="connsiteY2"/>
              </a:cxn>
              <a:cxn ang="0">
                <a:pos x="connsiteX3" y="connsiteY3"/>
              </a:cxn>
            </a:cxnLst>
            <a:rect l="l" t="t" r="r" b="b"/>
            <a:pathLst>
              <a:path w="4160520" h="4157124">
                <a:moveTo>
                  <a:pt x="2080261" y="0"/>
                </a:moveTo>
                <a:lnTo>
                  <a:pt x="4160520" y="2078563"/>
                </a:lnTo>
                <a:lnTo>
                  <a:pt x="2080261" y="4157124"/>
                </a:lnTo>
                <a:lnTo>
                  <a:pt x="0" y="207856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DB456AC5-2DFE-4E00-B0CE-30AAA2A3D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6147" y="1"/>
            <a:ext cx="3996362"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 application, table&#10;&#10;Description automatically generated">
            <a:extLst>
              <a:ext uri="{FF2B5EF4-FFF2-40B4-BE49-F238E27FC236}">
                <a16:creationId xmlns:a16="http://schemas.microsoft.com/office/drawing/2014/main" id="{2644813C-AB75-C308-3769-F30214D89DE4}"/>
              </a:ext>
            </a:extLst>
          </p:cNvPr>
          <p:cNvPicPr>
            <a:picLocks noChangeAspect="1"/>
          </p:cNvPicPr>
          <p:nvPr/>
        </p:nvPicPr>
        <p:blipFill>
          <a:blip r:embed="rId2"/>
          <a:stretch>
            <a:fillRect/>
          </a:stretch>
        </p:blipFill>
        <p:spPr>
          <a:xfrm>
            <a:off x="5344893" y="84232"/>
            <a:ext cx="3491966" cy="2999971"/>
          </a:xfrm>
          <a:prstGeom prst="rect">
            <a:avLst/>
          </a:pr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10015544" y="6356350"/>
            <a:ext cx="1851629"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13</a:t>
            </a:fld>
            <a:endParaRPr lang="en-US" sz="1200">
              <a:latin typeface="+mn-lt"/>
              <a:cs typeface="+mn-cs"/>
            </a:endParaRPr>
          </a:p>
        </p:txBody>
      </p:sp>
      <p:sp>
        <p:nvSpPr>
          <p:cNvPr id="47" name="Isosceles Triangle 46">
            <a:extLst>
              <a:ext uri="{FF2B5EF4-FFF2-40B4-BE49-F238E27FC236}">
                <a16:creationId xmlns:a16="http://schemas.microsoft.com/office/drawing/2014/main" id="{D3EB41F8-8868-4FC3-8553-94FEE5A8B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0666" y="6102888"/>
            <a:ext cx="1509835" cy="75511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39671820-9967-4806-B0A7-4944C2A4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46147" y="3562194"/>
            <a:ext cx="3996362"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3667F36E-C0A0-ABAF-9906-23FC3639FCA2}"/>
              </a:ext>
            </a:extLst>
          </p:cNvPr>
          <p:cNvPicPr>
            <a:picLocks noChangeAspect="1"/>
          </p:cNvPicPr>
          <p:nvPr/>
        </p:nvPicPr>
        <p:blipFill>
          <a:blip r:embed="rId3"/>
          <a:stretch>
            <a:fillRect/>
          </a:stretch>
        </p:blipFill>
        <p:spPr>
          <a:xfrm>
            <a:off x="8904449" y="2891380"/>
            <a:ext cx="3241012" cy="1341628"/>
          </a:xfrm>
          <a:prstGeom prst="rect">
            <a:avLst/>
          </a:prstGeom>
        </p:spPr>
      </p:pic>
      <p:pic>
        <p:nvPicPr>
          <p:cNvPr id="3" name="Picture 2" descr="Graphical user interface, text, table&#10;&#10;Description automatically generated">
            <a:extLst>
              <a:ext uri="{FF2B5EF4-FFF2-40B4-BE49-F238E27FC236}">
                <a16:creationId xmlns:a16="http://schemas.microsoft.com/office/drawing/2014/main" id="{41924733-050E-C03E-F18A-6D3D5F264C8C}"/>
              </a:ext>
            </a:extLst>
          </p:cNvPr>
          <p:cNvPicPr>
            <a:picLocks noChangeAspect="1"/>
          </p:cNvPicPr>
          <p:nvPr/>
        </p:nvPicPr>
        <p:blipFill>
          <a:blip r:embed="rId4"/>
          <a:stretch>
            <a:fillRect/>
          </a:stretch>
        </p:blipFill>
        <p:spPr>
          <a:xfrm>
            <a:off x="5363621" y="3870773"/>
            <a:ext cx="3487045" cy="2965174"/>
          </a:xfrm>
          <a:prstGeom prst="rect">
            <a:avLst/>
          </a:prstGeom>
        </p:spPr>
      </p:pic>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Tree>
    <p:extLst>
      <p:ext uri="{BB962C8B-B14F-4D97-AF65-F5344CB8AC3E}">
        <p14:creationId xmlns:p14="http://schemas.microsoft.com/office/powerpoint/2010/main" val="1753470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7837" y="1316982"/>
            <a:ext cx="4225136" cy="42240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Freeform: Shape 32">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075" y="754073"/>
            <a:ext cx="5353835" cy="5352441"/>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1116410" y="2452526"/>
            <a:ext cx="4247211" cy="1952947"/>
          </a:xfrm>
          <a:noFill/>
        </p:spPr>
        <p:txBody>
          <a:bodyPr vert="horz" lIns="91440" tIns="45720" rIns="91440" bIns="45720" rtlCol="0" anchor="ctr">
            <a:normAutofit/>
          </a:bodyPr>
          <a:lstStyle/>
          <a:p>
            <a:pPr algn="ctr" defTabSz="914400">
              <a:lnSpc>
                <a:spcPct val="90000"/>
              </a:lnSpc>
            </a:pPr>
            <a:r>
              <a:rPr lang="en-US" sz="3600">
                <a:solidFill>
                  <a:srgbClr val="080808"/>
                </a:solidFill>
                <a:latin typeface="+mj-lt"/>
                <a:cs typeface="+mj-cs"/>
              </a:rPr>
              <a:t>CORRELATION OF S&amp;P 500 Close and VIX Close Price</a:t>
            </a:r>
          </a:p>
        </p:txBody>
      </p:sp>
      <p:sp>
        <p:nvSpPr>
          <p:cNvPr id="35" name="Isosceles Triangle 34">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63" y="161"/>
            <a:ext cx="1248189" cy="1247864"/>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754" y="246646"/>
            <a:ext cx="57708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0108" y="367324"/>
            <a:ext cx="999162" cy="99890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6365" y="946995"/>
            <a:ext cx="352820" cy="35272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7C2D141-F73C-4BF3-B3DF-D3BA74B8B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865" y="1350438"/>
            <a:ext cx="4159437" cy="4157124"/>
          </a:xfrm>
          <a:custGeom>
            <a:avLst/>
            <a:gdLst>
              <a:gd name="connsiteX0" fmla="*/ 2080261 w 4160520"/>
              <a:gd name="connsiteY0" fmla="*/ 0 h 4157124"/>
              <a:gd name="connsiteX1" fmla="*/ 4160520 w 4160520"/>
              <a:gd name="connsiteY1" fmla="*/ 2078563 h 4157124"/>
              <a:gd name="connsiteX2" fmla="*/ 2080261 w 4160520"/>
              <a:gd name="connsiteY2" fmla="*/ 4157124 h 4157124"/>
              <a:gd name="connsiteX3" fmla="*/ 0 w 4160520"/>
              <a:gd name="connsiteY3" fmla="*/ 2078563 h 4157124"/>
            </a:gdLst>
            <a:ahLst/>
            <a:cxnLst>
              <a:cxn ang="0">
                <a:pos x="connsiteX0" y="connsiteY0"/>
              </a:cxn>
              <a:cxn ang="0">
                <a:pos x="connsiteX1" y="connsiteY1"/>
              </a:cxn>
              <a:cxn ang="0">
                <a:pos x="connsiteX2" y="connsiteY2"/>
              </a:cxn>
              <a:cxn ang="0">
                <a:pos x="connsiteX3" y="connsiteY3"/>
              </a:cxn>
            </a:cxnLst>
            <a:rect l="l" t="t" r="r" b="b"/>
            <a:pathLst>
              <a:path w="4160520" h="4157124">
                <a:moveTo>
                  <a:pt x="2080261" y="0"/>
                </a:moveTo>
                <a:lnTo>
                  <a:pt x="4160520" y="2078563"/>
                </a:lnTo>
                <a:lnTo>
                  <a:pt x="2080261" y="4157124"/>
                </a:lnTo>
                <a:lnTo>
                  <a:pt x="0" y="207856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DB456AC5-2DFE-4E00-B0CE-30AAA2A3D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6147" y="1"/>
            <a:ext cx="3996362"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 application, table&#10;&#10;Description automatically generated">
            <a:extLst>
              <a:ext uri="{FF2B5EF4-FFF2-40B4-BE49-F238E27FC236}">
                <a16:creationId xmlns:a16="http://schemas.microsoft.com/office/drawing/2014/main" id="{2644813C-AB75-C308-3769-F30214D89DE4}"/>
              </a:ext>
            </a:extLst>
          </p:cNvPr>
          <p:cNvPicPr>
            <a:picLocks noChangeAspect="1"/>
          </p:cNvPicPr>
          <p:nvPr/>
        </p:nvPicPr>
        <p:blipFill>
          <a:blip r:embed="rId2"/>
          <a:stretch>
            <a:fillRect/>
          </a:stretch>
        </p:blipFill>
        <p:spPr>
          <a:xfrm>
            <a:off x="5344893" y="84232"/>
            <a:ext cx="3491966" cy="2999971"/>
          </a:xfrm>
          <a:prstGeom prst="rect">
            <a:avLst/>
          </a:pr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10015544" y="6356350"/>
            <a:ext cx="1851629"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14</a:t>
            </a:fld>
            <a:endParaRPr lang="en-US" sz="1200">
              <a:latin typeface="+mn-lt"/>
              <a:cs typeface="+mn-cs"/>
            </a:endParaRPr>
          </a:p>
        </p:txBody>
      </p:sp>
      <p:sp>
        <p:nvSpPr>
          <p:cNvPr id="47" name="Isosceles Triangle 46">
            <a:extLst>
              <a:ext uri="{FF2B5EF4-FFF2-40B4-BE49-F238E27FC236}">
                <a16:creationId xmlns:a16="http://schemas.microsoft.com/office/drawing/2014/main" id="{D3EB41F8-8868-4FC3-8553-94FEE5A8B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0666" y="6102888"/>
            <a:ext cx="1509835" cy="75511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39671820-9967-4806-B0A7-4944C2A4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46147" y="3562194"/>
            <a:ext cx="3996362"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3667F36E-C0A0-ABAF-9906-23FC3639FCA2}"/>
              </a:ext>
            </a:extLst>
          </p:cNvPr>
          <p:cNvPicPr>
            <a:picLocks noChangeAspect="1"/>
          </p:cNvPicPr>
          <p:nvPr/>
        </p:nvPicPr>
        <p:blipFill>
          <a:blip r:embed="rId3"/>
          <a:stretch>
            <a:fillRect/>
          </a:stretch>
        </p:blipFill>
        <p:spPr>
          <a:xfrm>
            <a:off x="8904449" y="2891380"/>
            <a:ext cx="3241012" cy="1341628"/>
          </a:xfrm>
          <a:prstGeom prst="rect">
            <a:avLst/>
          </a:prstGeom>
        </p:spPr>
      </p:pic>
      <p:pic>
        <p:nvPicPr>
          <p:cNvPr id="3" name="Picture 2" descr="Graphical user interface, text, table&#10;&#10;Description automatically generated">
            <a:extLst>
              <a:ext uri="{FF2B5EF4-FFF2-40B4-BE49-F238E27FC236}">
                <a16:creationId xmlns:a16="http://schemas.microsoft.com/office/drawing/2014/main" id="{41924733-050E-C03E-F18A-6D3D5F264C8C}"/>
              </a:ext>
            </a:extLst>
          </p:cNvPr>
          <p:cNvPicPr>
            <a:picLocks noChangeAspect="1"/>
          </p:cNvPicPr>
          <p:nvPr/>
        </p:nvPicPr>
        <p:blipFill>
          <a:blip r:embed="rId4"/>
          <a:stretch>
            <a:fillRect/>
          </a:stretch>
        </p:blipFill>
        <p:spPr>
          <a:xfrm>
            <a:off x="5363621" y="3870773"/>
            <a:ext cx="3487045" cy="2965174"/>
          </a:xfrm>
          <a:prstGeom prst="rect">
            <a:avLst/>
          </a:prstGeom>
        </p:spPr>
      </p:pic>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Tree>
    <p:extLst>
      <p:ext uri="{BB962C8B-B14F-4D97-AF65-F5344CB8AC3E}">
        <p14:creationId xmlns:p14="http://schemas.microsoft.com/office/powerpoint/2010/main" val="246630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34834" y="640823"/>
            <a:ext cx="3417769" cy="5583148"/>
          </a:xfrm>
        </p:spPr>
        <p:txBody>
          <a:bodyPr vert="horz" lIns="91440" tIns="45720" rIns="91440" bIns="45720" rtlCol="0" anchor="ctr">
            <a:normAutofit/>
          </a:bodyPr>
          <a:lstStyle/>
          <a:p>
            <a:pPr defTabSz="914400">
              <a:lnSpc>
                <a:spcPct val="90000"/>
              </a:lnSpc>
            </a:pPr>
            <a:r>
              <a:rPr lang="en-US" sz="5300" kern="1200">
                <a:solidFill>
                  <a:schemeClr val="tx1"/>
                </a:solidFill>
                <a:latin typeface="+mj-lt"/>
                <a:ea typeface="+mj-ea"/>
                <a:cs typeface="+mj-cs"/>
              </a:rPr>
              <a:t>BOLLINGER BANDS</a:t>
            </a:r>
          </a:p>
        </p:txBody>
      </p:sp>
      <p:sp>
        <p:nvSpPr>
          <p:cNvPr id="6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6322" y="3462721"/>
            <a:ext cx="5410200" cy="18283"/>
          </a:xfrm>
          <a:custGeom>
            <a:avLst/>
            <a:gdLst>
              <a:gd name="connsiteX0" fmla="*/ 0 w 5410200"/>
              <a:gd name="connsiteY0" fmla="*/ 0 h 18283"/>
              <a:gd name="connsiteX1" fmla="*/ 568071 w 5410200"/>
              <a:gd name="connsiteY1" fmla="*/ 0 h 18283"/>
              <a:gd name="connsiteX2" fmla="*/ 1298448 w 5410200"/>
              <a:gd name="connsiteY2" fmla="*/ 0 h 18283"/>
              <a:gd name="connsiteX3" fmla="*/ 1920621 w 5410200"/>
              <a:gd name="connsiteY3" fmla="*/ 0 h 18283"/>
              <a:gd name="connsiteX4" fmla="*/ 2488692 w 5410200"/>
              <a:gd name="connsiteY4" fmla="*/ 0 h 18283"/>
              <a:gd name="connsiteX5" fmla="*/ 3219069 w 5410200"/>
              <a:gd name="connsiteY5" fmla="*/ 0 h 18283"/>
              <a:gd name="connsiteX6" fmla="*/ 3895344 w 5410200"/>
              <a:gd name="connsiteY6" fmla="*/ 0 h 18283"/>
              <a:gd name="connsiteX7" fmla="*/ 4571619 w 5410200"/>
              <a:gd name="connsiteY7" fmla="*/ 0 h 18283"/>
              <a:gd name="connsiteX8" fmla="*/ 5410200 w 5410200"/>
              <a:gd name="connsiteY8" fmla="*/ 0 h 18283"/>
              <a:gd name="connsiteX9" fmla="*/ 5410200 w 5410200"/>
              <a:gd name="connsiteY9" fmla="*/ 18283 h 18283"/>
              <a:gd name="connsiteX10" fmla="*/ 4842129 w 5410200"/>
              <a:gd name="connsiteY10" fmla="*/ 18283 h 18283"/>
              <a:gd name="connsiteX11" fmla="*/ 4328160 w 5410200"/>
              <a:gd name="connsiteY11" fmla="*/ 18283 h 18283"/>
              <a:gd name="connsiteX12" fmla="*/ 3597783 w 5410200"/>
              <a:gd name="connsiteY12" fmla="*/ 18283 h 18283"/>
              <a:gd name="connsiteX13" fmla="*/ 3029712 w 5410200"/>
              <a:gd name="connsiteY13" fmla="*/ 18283 h 18283"/>
              <a:gd name="connsiteX14" fmla="*/ 2299335 w 5410200"/>
              <a:gd name="connsiteY14" fmla="*/ 18283 h 18283"/>
              <a:gd name="connsiteX15" fmla="*/ 1514856 w 5410200"/>
              <a:gd name="connsiteY15" fmla="*/ 18283 h 18283"/>
              <a:gd name="connsiteX16" fmla="*/ 892683 w 5410200"/>
              <a:gd name="connsiteY16" fmla="*/ 18283 h 18283"/>
              <a:gd name="connsiteX17" fmla="*/ 0 w 5410200"/>
              <a:gd name="connsiteY17" fmla="*/ 18283 h 18283"/>
              <a:gd name="connsiteX18" fmla="*/ 0 w 5410200"/>
              <a:gd name="connsiteY18" fmla="*/ 0 h 18283"/>
              <a:gd name="connsiteX0" fmla="*/ 0 w 5410200"/>
              <a:gd name="connsiteY0" fmla="*/ 0 h 18283"/>
              <a:gd name="connsiteX1" fmla="*/ 622173 w 5410200"/>
              <a:gd name="connsiteY1" fmla="*/ 0 h 18283"/>
              <a:gd name="connsiteX2" fmla="*/ 1136142 w 5410200"/>
              <a:gd name="connsiteY2" fmla="*/ 0 h 18283"/>
              <a:gd name="connsiteX3" fmla="*/ 1920621 w 5410200"/>
              <a:gd name="connsiteY3" fmla="*/ 0 h 18283"/>
              <a:gd name="connsiteX4" fmla="*/ 2542794 w 5410200"/>
              <a:gd name="connsiteY4" fmla="*/ 0 h 18283"/>
              <a:gd name="connsiteX5" fmla="*/ 3164967 w 5410200"/>
              <a:gd name="connsiteY5" fmla="*/ 0 h 18283"/>
              <a:gd name="connsiteX6" fmla="*/ 3949446 w 5410200"/>
              <a:gd name="connsiteY6" fmla="*/ 0 h 18283"/>
              <a:gd name="connsiteX7" fmla="*/ 4517517 w 5410200"/>
              <a:gd name="connsiteY7" fmla="*/ 0 h 18283"/>
              <a:gd name="connsiteX8" fmla="*/ 5410200 w 5410200"/>
              <a:gd name="connsiteY8" fmla="*/ 0 h 18283"/>
              <a:gd name="connsiteX9" fmla="*/ 5410200 w 5410200"/>
              <a:gd name="connsiteY9" fmla="*/ 18283 h 18283"/>
              <a:gd name="connsiteX10" fmla="*/ 4842129 w 5410200"/>
              <a:gd name="connsiteY10" fmla="*/ 18283 h 18283"/>
              <a:gd name="connsiteX11" fmla="*/ 4165854 w 5410200"/>
              <a:gd name="connsiteY11" fmla="*/ 18283 h 18283"/>
              <a:gd name="connsiteX12" fmla="*/ 3543681 w 5410200"/>
              <a:gd name="connsiteY12" fmla="*/ 18283 h 18283"/>
              <a:gd name="connsiteX13" fmla="*/ 2759202 w 5410200"/>
              <a:gd name="connsiteY13" fmla="*/ 18283 h 18283"/>
              <a:gd name="connsiteX14" fmla="*/ 1974723 w 5410200"/>
              <a:gd name="connsiteY14" fmla="*/ 18283 h 18283"/>
              <a:gd name="connsiteX15" fmla="*/ 1406652 w 5410200"/>
              <a:gd name="connsiteY15" fmla="*/ 18283 h 18283"/>
              <a:gd name="connsiteX16" fmla="*/ 730377 w 5410200"/>
              <a:gd name="connsiteY16" fmla="*/ 18283 h 18283"/>
              <a:gd name="connsiteX17" fmla="*/ 0 w 5410200"/>
              <a:gd name="connsiteY17" fmla="*/ 18283 h 18283"/>
              <a:gd name="connsiteX18" fmla="*/ 0 w 5410200"/>
              <a:gd name="connsiteY1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3"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8588" y="5138"/>
                  <a:pt x="5410935" y="9731"/>
                  <a:pt x="5410200" y="18283"/>
                </a:cubicBezTo>
                <a:cubicBezTo>
                  <a:pt x="5133704" y="9749"/>
                  <a:pt x="5123444" y="36044"/>
                  <a:pt x="4842129" y="18283"/>
                </a:cubicBezTo>
                <a:cubicBezTo>
                  <a:pt x="4568650" y="4348"/>
                  <a:pt x="4447390" y="12788"/>
                  <a:pt x="4328160" y="18283"/>
                </a:cubicBezTo>
                <a:cubicBezTo>
                  <a:pt x="4227436" y="32645"/>
                  <a:pt x="3754725" y="2314"/>
                  <a:pt x="3597783" y="18283"/>
                </a:cubicBezTo>
                <a:cubicBezTo>
                  <a:pt x="3459353" y="14790"/>
                  <a:pt x="3317740" y="51882"/>
                  <a:pt x="3029712" y="18283"/>
                </a:cubicBezTo>
                <a:cubicBezTo>
                  <a:pt x="2766446" y="9812"/>
                  <a:pt x="2645518" y="40489"/>
                  <a:pt x="2299335" y="18283"/>
                </a:cubicBezTo>
                <a:cubicBezTo>
                  <a:pt x="1977844" y="28302"/>
                  <a:pt x="1781583" y="2766"/>
                  <a:pt x="1514856" y="18283"/>
                </a:cubicBezTo>
                <a:cubicBezTo>
                  <a:pt x="1212648" y="23348"/>
                  <a:pt x="1087880" y="160"/>
                  <a:pt x="892683" y="18283"/>
                </a:cubicBezTo>
                <a:cubicBezTo>
                  <a:pt x="745769" y="16339"/>
                  <a:pt x="183254" y="-27495"/>
                  <a:pt x="0" y="18283"/>
                </a:cubicBezTo>
                <a:cubicBezTo>
                  <a:pt x="-327" y="11401"/>
                  <a:pt x="-478" y="6778"/>
                  <a:pt x="0" y="0"/>
                </a:cubicBezTo>
                <a:close/>
              </a:path>
              <a:path w="5410200" h="18283"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09452" y="8559"/>
                  <a:pt x="5409262" y="10778"/>
                  <a:pt x="5410200" y="18283"/>
                </a:cubicBezTo>
                <a:cubicBezTo>
                  <a:pt x="5130880" y="52871"/>
                  <a:pt x="5008082" y="-22621"/>
                  <a:pt x="4842129" y="18283"/>
                </a:cubicBezTo>
                <a:cubicBezTo>
                  <a:pt x="4629232" y="43045"/>
                  <a:pt x="4430159" y="48439"/>
                  <a:pt x="4165854" y="18283"/>
                </a:cubicBezTo>
                <a:cubicBezTo>
                  <a:pt x="3880517" y="21593"/>
                  <a:pt x="3820863" y="-7642"/>
                  <a:pt x="3543681" y="18283"/>
                </a:cubicBezTo>
                <a:cubicBezTo>
                  <a:pt x="3267577" y="44254"/>
                  <a:pt x="3047131" y="-4207"/>
                  <a:pt x="2759202" y="18283"/>
                </a:cubicBezTo>
                <a:cubicBezTo>
                  <a:pt x="2418778" y="22496"/>
                  <a:pt x="2206820" y="-30528"/>
                  <a:pt x="1974723" y="18283"/>
                </a:cubicBezTo>
                <a:cubicBezTo>
                  <a:pt x="1740429" y="40277"/>
                  <a:pt x="1599301" y="39060"/>
                  <a:pt x="1406652" y="18283"/>
                </a:cubicBezTo>
                <a:cubicBezTo>
                  <a:pt x="1196601" y="8533"/>
                  <a:pt x="938578" y="43284"/>
                  <a:pt x="730377" y="18283"/>
                </a:cubicBezTo>
                <a:cubicBezTo>
                  <a:pt x="524173" y="31218"/>
                  <a:pt x="336004" y="-12902"/>
                  <a:pt x="0" y="18283"/>
                </a:cubicBezTo>
                <a:cubicBezTo>
                  <a:pt x="383" y="9659"/>
                  <a:pt x="-737" y="7580"/>
                  <a:pt x="0" y="0"/>
                </a:cubicBezTo>
                <a:close/>
              </a:path>
              <a:path w="5410200" h="18283"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9124" y="5464"/>
                  <a:pt x="5410526" y="10435"/>
                  <a:pt x="5410200" y="18283"/>
                </a:cubicBezTo>
                <a:cubicBezTo>
                  <a:pt x="5139576" y="7514"/>
                  <a:pt x="5122299" y="38342"/>
                  <a:pt x="4842129" y="18283"/>
                </a:cubicBezTo>
                <a:cubicBezTo>
                  <a:pt x="4566356" y="11222"/>
                  <a:pt x="4456854" y="19993"/>
                  <a:pt x="4328160" y="18283"/>
                </a:cubicBezTo>
                <a:cubicBezTo>
                  <a:pt x="4234703" y="3745"/>
                  <a:pt x="3768176" y="-11495"/>
                  <a:pt x="3597783" y="18283"/>
                </a:cubicBezTo>
                <a:cubicBezTo>
                  <a:pt x="3430303" y="14715"/>
                  <a:pt x="3287506" y="24782"/>
                  <a:pt x="3029712" y="18283"/>
                </a:cubicBezTo>
                <a:cubicBezTo>
                  <a:pt x="2742636" y="2146"/>
                  <a:pt x="2637847" y="22676"/>
                  <a:pt x="2299335" y="18283"/>
                </a:cubicBezTo>
                <a:cubicBezTo>
                  <a:pt x="1959433" y="-3294"/>
                  <a:pt x="1779456" y="41668"/>
                  <a:pt x="1514856" y="18283"/>
                </a:cubicBezTo>
                <a:cubicBezTo>
                  <a:pt x="1212431" y="36364"/>
                  <a:pt x="1086601" y="11849"/>
                  <a:pt x="892683" y="18283"/>
                </a:cubicBezTo>
                <a:cubicBezTo>
                  <a:pt x="721500" y="50367"/>
                  <a:pt x="194249" y="-25235"/>
                  <a:pt x="0" y="18283"/>
                </a:cubicBezTo>
                <a:cubicBezTo>
                  <a:pt x="-402" y="11792"/>
                  <a:pt x="-865"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8283"/>
                      <a:gd name="connsiteX1" fmla="*/ 568071 w 5410200"/>
                      <a:gd name="connsiteY1" fmla="*/ 0 h 18283"/>
                      <a:gd name="connsiteX2" fmla="*/ 1298448 w 5410200"/>
                      <a:gd name="connsiteY2" fmla="*/ 0 h 18283"/>
                      <a:gd name="connsiteX3" fmla="*/ 1920621 w 5410200"/>
                      <a:gd name="connsiteY3" fmla="*/ 0 h 18283"/>
                      <a:gd name="connsiteX4" fmla="*/ 2488692 w 5410200"/>
                      <a:gd name="connsiteY4" fmla="*/ 0 h 18283"/>
                      <a:gd name="connsiteX5" fmla="*/ 3219069 w 5410200"/>
                      <a:gd name="connsiteY5" fmla="*/ 0 h 18283"/>
                      <a:gd name="connsiteX6" fmla="*/ 3895344 w 5410200"/>
                      <a:gd name="connsiteY6" fmla="*/ 0 h 18283"/>
                      <a:gd name="connsiteX7" fmla="*/ 4571619 w 5410200"/>
                      <a:gd name="connsiteY7" fmla="*/ 0 h 18283"/>
                      <a:gd name="connsiteX8" fmla="*/ 5410200 w 5410200"/>
                      <a:gd name="connsiteY8" fmla="*/ 0 h 18283"/>
                      <a:gd name="connsiteX9" fmla="*/ 5410200 w 5410200"/>
                      <a:gd name="connsiteY9" fmla="*/ 18283 h 18283"/>
                      <a:gd name="connsiteX10" fmla="*/ 4842129 w 5410200"/>
                      <a:gd name="connsiteY10" fmla="*/ 18283 h 18283"/>
                      <a:gd name="connsiteX11" fmla="*/ 4328160 w 5410200"/>
                      <a:gd name="connsiteY11" fmla="*/ 18283 h 18283"/>
                      <a:gd name="connsiteX12" fmla="*/ 3597783 w 5410200"/>
                      <a:gd name="connsiteY12" fmla="*/ 18283 h 18283"/>
                      <a:gd name="connsiteX13" fmla="*/ 3029712 w 5410200"/>
                      <a:gd name="connsiteY13" fmla="*/ 18283 h 18283"/>
                      <a:gd name="connsiteX14" fmla="*/ 2299335 w 5410200"/>
                      <a:gd name="connsiteY14" fmla="*/ 18283 h 18283"/>
                      <a:gd name="connsiteX15" fmla="*/ 1514856 w 5410200"/>
                      <a:gd name="connsiteY15" fmla="*/ 18283 h 18283"/>
                      <a:gd name="connsiteX16" fmla="*/ 892683 w 5410200"/>
                      <a:gd name="connsiteY16" fmla="*/ 18283 h 18283"/>
                      <a:gd name="connsiteX17" fmla="*/ 0 w 5410200"/>
                      <a:gd name="connsiteY17" fmla="*/ 18283 h 18283"/>
                      <a:gd name="connsiteX18" fmla="*/ 0 w 5410200"/>
                      <a:gd name="connsiteY1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3"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668" y="5552"/>
                          <a:pt x="5410359" y="10298"/>
                          <a:pt x="5410200" y="18283"/>
                        </a:cubicBezTo>
                        <a:cubicBezTo>
                          <a:pt x="5139060" y="6746"/>
                          <a:pt x="5121593" y="31030"/>
                          <a:pt x="4842129" y="18283"/>
                        </a:cubicBezTo>
                        <a:cubicBezTo>
                          <a:pt x="4562665" y="5536"/>
                          <a:pt x="4448273" y="9482"/>
                          <a:pt x="4328160" y="18283"/>
                        </a:cubicBezTo>
                        <a:cubicBezTo>
                          <a:pt x="4208047" y="27084"/>
                          <a:pt x="3760936" y="22562"/>
                          <a:pt x="3597783" y="18283"/>
                        </a:cubicBezTo>
                        <a:cubicBezTo>
                          <a:pt x="3434630" y="14004"/>
                          <a:pt x="3299718" y="33208"/>
                          <a:pt x="3029712" y="18283"/>
                        </a:cubicBezTo>
                        <a:cubicBezTo>
                          <a:pt x="2759706" y="3358"/>
                          <a:pt x="2640159" y="27389"/>
                          <a:pt x="2299335" y="18283"/>
                        </a:cubicBezTo>
                        <a:cubicBezTo>
                          <a:pt x="1958511" y="9177"/>
                          <a:pt x="1801186" y="28980"/>
                          <a:pt x="1514856" y="18283"/>
                        </a:cubicBezTo>
                        <a:cubicBezTo>
                          <a:pt x="1228526" y="7586"/>
                          <a:pt x="1063509" y="-5310"/>
                          <a:pt x="892683" y="18283"/>
                        </a:cubicBezTo>
                        <a:cubicBezTo>
                          <a:pt x="721857" y="41876"/>
                          <a:pt x="186945" y="-20902"/>
                          <a:pt x="0" y="18283"/>
                        </a:cubicBezTo>
                        <a:cubicBezTo>
                          <a:pt x="-85" y="11289"/>
                          <a:pt x="-520" y="6143"/>
                          <a:pt x="0" y="0"/>
                        </a:cubicBezTo>
                        <a:close/>
                      </a:path>
                      <a:path w="5410200" h="18283"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301" y="8438"/>
                          <a:pt x="5409761" y="10638"/>
                          <a:pt x="5410200" y="18283"/>
                        </a:cubicBezTo>
                        <a:cubicBezTo>
                          <a:pt x="5163327" y="41489"/>
                          <a:pt x="5008749" y="10688"/>
                          <a:pt x="4842129" y="18283"/>
                        </a:cubicBezTo>
                        <a:cubicBezTo>
                          <a:pt x="4675509" y="25878"/>
                          <a:pt x="4433401" y="-620"/>
                          <a:pt x="4165854" y="18283"/>
                        </a:cubicBezTo>
                        <a:cubicBezTo>
                          <a:pt x="3898308" y="37186"/>
                          <a:pt x="3809032" y="-8715"/>
                          <a:pt x="3543681" y="18283"/>
                        </a:cubicBezTo>
                        <a:cubicBezTo>
                          <a:pt x="3278330" y="45281"/>
                          <a:pt x="3073876" y="-15922"/>
                          <a:pt x="2759202" y="18283"/>
                        </a:cubicBezTo>
                        <a:cubicBezTo>
                          <a:pt x="2444528" y="52488"/>
                          <a:pt x="2204144" y="3367"/>
                          <a:pt x="1974723" y="18283"/>
                        </a:cubicBezTo>
                        <a:cubicBezTo>
                          <a:pt x="1745302" y="33199"/>
                          <a:pt x="1602335" y="31485"/>
                          <a:pt x="1406652" y="18283"/>
                        </a:cubicBezTo>
                        <a:cubicBezTo>
                          <a:pt x="1210969" y="5081"/>
                          <a:pt x="923948" y="3156"/>
                          <a:pt x="730377" y="18283"/>
                        </a:cubicBezTo>
                        <a:cubicBezTo>
                          <a:pt x="536806" y="33410"/>
                          <a:pt x="336496" y="-146"/>
                          <a:pt x="0" y="18283"/>
                        </a:cubicBezTo>
                        <a:cubicBezTo>
                          <a:pt x="160" y="10086"/>
                          <a:pt x="-801" y="76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15</a:t>
            </a:fld>
            <a:endParaRPr lang="en-US" sz="1200">
              <a:latin typeface="+mn-lt"/>
              <a:cs typeface="+mn-cs"/>
            </a:endParaRPr>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graphicFrame>
        <p:nvGraphicFramePr>
          <p:cNvPr id="51" name="TextBox 8">
            <a:extLst>
              <a:ext uri="{FF2B5EF4-FFF2-40B4-BE49-F238E27FC236}">
                <a16:creationId xmlns:a16="http://schemas.microsoft.com/office/drawing/2014/main" id="{56303D67-710A-156B-5666-7B59442E85DF}"/>
              </a:ext>
            </a:extLst>
          </p:cNvPr>
          <p:cNvGraphicFramePr/>
          <p:nvPr>
            <p:extLst>
              <p:ext uri="{D42A27DB-BD31-4B8C-83A1-F6EECF244321}">
                <p14:modId xmlns:p14="http://schemas.microsoft.com/office/powerpoint/2010/main" val="1770669091"/>
              </p:ext>
            </p:extLst>
          </p:nvPr>
        </p:nvGraphicFramePr>
        <p:xfrm>
          <a:off x="4687437" y="1286247"/>
          <a:ext cx="6898715"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94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30771" y="502920"/>
            <a:ext cx="3418966" cy="1463040"/>
          </a:xfrm>
        </p:spPr>
        <p:txBody>
          <a:bodyPr vert="horz" lIns="91440" tIns="45720" rIns="91440" bIns="45720" rtlCol="0" anchor="ctr">
            <a:normAutofit/>
          </a:bodyPr>
          <a:lstStyle/>
          <a:p>
            <a:pPr defTabSz="914400">
              <a:lnSpc>
                <a:spcPct val="90000"/>
              </a:lnSpc>
            </a:pPr>
            <a:r>
              <a:rPr lang="en-US" kern="1200">
                <a:solidFill>
                  <a:schemeClr val="tx1"/>
                </a:solidFill>
                <a:latin typeface="+mj-lt"/>
                <a:ea typeface="+mj-ea"/>
                <a:cs typeface="+mj-cs"/>
              </a:rPr>
              <a:t>APPLICATION OF BOLLINGER BANDS</a:t>
            </a:r>
          </a:p>
        </p:txBody>
      </p:sp>
      <p:sp>
        <p:nvSpPr>
          <p:cNvPr id="9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5028" y="1225298"/>
            <a:ext cx="1554480" cy="18283"/>
          </a:xfrm>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 name="connsiteX0" fmla="*/ 0 w 1554480"/>
              <a:gd name="connsiteY0" fmla="*/ 0 h 18283"/>
              <a:gd name="connsiteX1" fmla="*/ 502615 w 1554480"/>
              <a:gd name="connsiteY1" fmla="*/ 0 h 18283"/>
              <a:gd name="connsiteX2" fmla="*/ 974141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1816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778" y="5353"/>
                  <a:pt x="1554484" y="13869"/>
                  <a:pt x="1554480" y="18283"/>
                </a:cubicBezTo>
                <a:cubicBezTo>
                  <a:pt x="1328957" y="7746"/>
                  <a:pt x="1207025" y="32298"/>
                  <a:pt x="1067410" y="18283"/>
                </a:cubicBezTo>
                <a:cubicBezTo>
                  <a:pt x="897316" y="-2873"/>
                  <a:pt x="788951" y="-20395"/>
                  <a:pt x="549250" y="18283"/>
                </a:cubicBezTo>
                <a:cubicBezTo>
                  <a:pt x="300394" y="1585"/>
                  <a:pt x="129576" y="39868"/>
                  <a:pt x="0" y="18283"/>
                </a:cubicBezTo>
                <a:cubicBezTo>
                  <a:pt x="-929" y="13361"/>
                  <a:pt x="1397" y="8467"/>
                  <a:pt x="0" y="0"/>
                </a:cubicBezTo>
                <a:close/>
              </a:path>
              <a:path w="1554480" h="18283"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3866" y="4437"/>
                  <a:pt x="1553706" y="14607"/>
                  <a:pt x="1554480" y="18283"/>
                </a:cubicBezTo>
                <a:cubicBezTo>
                  <a:pt x="1337806" y="13647"/>
                  <a:pt x="1308467" y="24454"/>
                  <a:pt x="1067410" y="18283"/>
                </a:cubicBezTo>
                <a:cubicBezTo>
                  <a:pt x="824349" y="17710"/>
                  <a:pt x="783437" y="28718"/>
                  <a:pt x="518160" y="18283"/>
                </a:cubicBezTo>
                <a:cubicBezTo>
                  <a:pt x="272666" y="9522"/>
                  <a:pt x="132542" y="-3616"/>
                  <a:pt x="0" y="18283"/>
                </a:cubicBezTo>
                <a:cubicBezTo>
                  <a:pt x="-341" y="9458"/>
                  <a:pt x="-826" y="7673"/>
                  <a:pt x="0" y="0"/>
                </a:cubicBezTo>
                <a:close/>
              </a:path>
              <a:path w="1554480" h="18283"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4068" y="5367"/>
                  <a:pt x="1554562" y="14050"/>
                  <a:pt x="1554480" y="18283"/>
                </a:cubicBezTo>
                <a:cubicBezTo>
                  <a:pt x="1366718" y="9428"/>
                  <a:pt x="1218290" y="31211"/>
                  <a:pt x="1067410" y="18283"/>
                </a:cubicBezTo>
                <a:cubicBezTo>
                  <a:pt x="900327" y="-4255"/>
                  <a:pt x="792178" y="10877"/>
                  <a:pt x="549250" y="18283"/>
                </a:cubicBezTo>
                <a:cubicBezTo>
                  <a:pt x="295300" y="7410"/>
                  <a:pt x="142619" y="45346"/>
                  <a:pt x="0" y="18283"/>
                </a:cubicBezTo>
                <a:cubicBezTo>
                  <a:pt x="-218" y="13459"/>
                  <a:pt x="1616" y="8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495" y="5601"/>
                          <a:pt x="1554456" y="13999"/>
                          <a:pt x="1554480" y="18283"/>
                        </a:cubicBezTo>
                        <a:cubicBezTo>
                          <a:pt x="1338847" y="6122"/>
                          <a:pt x="1215066" y="37846"/>
                          <a:pt x="1067410" y="18283"/>
                        </a:cubicBezTo>
                        <a:cubicBezTo>
                          <a:pt x="919754" y="-1280"/>
                          <a:pt x="800465" y="3075"/>
                          <a:pt x="549250" y="18283"/>
                        </a:cubicBezTo>
                        <a:cubicBezTo>
                          <a:pt x="298035" y="33491"/>
                          <a:pt x="158868" y="22764"/>
                          <a:pt x="0" y="18283"/>
                        </a:cubicBezTo>
                        <a:cubicBezTo>
                          <a:pt x="-801" y="13132"/>
                          <a:pt x="683" y="7937"/>
                          <a:pt x="0" y="0"/>
                        </a:cubicBezTo>
                        <a:close/>
                      </a:path>
                      <a:path w="1554480" h="18283"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3823" y="4684"/>
                          <a:pt x="1554013" y="14624"/>
                          <a:pt x="1554480" y="18283"/>
                        </a:cubicBezTo>
                        <a:cubicBezTo>
                          <a:pt x="1336087" y="12167"/>
                          <a:pt x="1310024" y="19754"/>
                          <a:pt x="1067410" y="18283"/>
                        </a:cubicBezTo>
                        <a:cubicBezTo>
                          <a:pt x="824796" y="16813"/>
                          <a:pt x="787902" y="34642"/>
                          <a:pt x="518160" y="18283"/>
                        </a:cubicBezTo>
                        <a:cubicBezTo>
                          <a:pt x="248418" y="1925"/>
                          <a:pt x="133160" y="9200"/>
                          <a:pt x="0" y="18283"/>
                        </a:cubicBezTo>
                        <a:cubicBezTo>
                          <a:pt x="-569" y="9314"/>
                          <a:pt x="-689" y="764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marL="342900" lvl="0" indent="-228600">
              <a:lnSpc>
                <a:spcPct val="90000"/>
              </a:lnSpc>
              <a:buFont typeface="Arial" panose="020B0604020202020204" pitchFamily="34" charset="0"/>
              <a:buChar char="•"/>
            </a:pPr>
            <a:r>
              <a:rPr lang="en-US" sz="2200">
                <a:effectLst/>
              </a:rPr>
              <a:t>UPPER_BB = STOCK SMA + SMA STANDARD DEVIATION * 2.5</a:t>
            </a:r>
          </a:p>
          <a:p>
            <a:pPr marL="342900" lvl="0" indent="-228600">
              <a:lnSpc>
                <a:spcPct val="90000"/>
              </a:lnSpc>
              <a:spcAft>
                <a:spcPts val="800"/>
              </a:spcAft>
              <a:buFont typeface="Arial" panose="020B0604020202020204" pitchFamily="34" charset="0"/>
              <a:buChar char="•"/>
            </a:pPr>
            <a:r>
              <a:rPr lang="en-US" sz="2200">
                <a:effectLst/>
              </a:rPr>
              <a:t>LOWER_BB = STOCK SMA - SMA STANDARD DEVIATION * 2.5</a:t>
            </a:r>
          </a:p>
          <a:p>
            <a:pPr indent="-228600">
              <a:lnSpc>
                <a:spcPct val="90000"/>
              </a:lnSpc>
              <a:buFont typeface="Arial" panose="020B0604020202020204" pitchFamily="34" charset="0"/>
              <a:buChar char="•"/>
            </a:pPr>
            <a:endParaRPr lang="en-US" sz="2200"/>
          </a:p>
        </p:txBody>
      </p:sp>
      <p:pic>
        <p:nvPicPr>
          <p:cNvPr id="3" name="Picture 2" descr="Chart, line chart&#10;&#10;Description automatically generated">
            <a:extLst>
              <a:ext uri="{FF2B5EF4-FFF2-40B4-BE49-F238E27FC236}">
                <a16:creationId xmlns:a16="http://schemas.microsoft.com/office/drawing/2014/main" id="{F72378C3-56CD-163C-093B-41BF5CA00593}"/>
              </a:ext>
            </a:extLst>
          </p:cNvPr>
          <p:cNvPicPr>
            <a:picLocks noChangeAspect="1"/>
          </p:cNvPicPr>
          <p:nvPr/>
        </p:nvPicPr>
        <p:blipFill>
          <a:blip r:embed="rId2"/>
          <a:stretch>
            <a:fillRect/>
          </a:stretch>
        </p:blipFill>
        <p:spPr>
          <a:xfrm>
            <a:off x="2225536" y="2290936"/>
            <a:ext cx="7725563" cy="3959352"/>
          </a:xfrm>
          <a:prstGeom prst="rect">
            <a:avLst/>
          </a:pr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16</a:t>
            </a:fld>
            <a:endParaRPr lang="en-US" sz="1200">
              <a:latin typeface="+mn-lt"/>
              <a:cs typeface="+mn-cs"/>
            </a:endParaRPr>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Tree>
    <p:extLst>
      <p:ext uri="{BB962C8B-B14F-4D97-AF65-F5344CB8AC3E}">
        <p14:creationId xmlns:p14="http://schemas.microsoft.com/office/powerpoint/2010/main" val="125715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9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39913" y="325369"/>
            <a:ext cx="4367464" cy="1956841"/>
          </a:xfrm>
        </p:spPr>
        <p:txBody>
          <a:bodyPr vert="horz" lIns="91440" tIns="45720" rIns="91440" bIns="45720" rtlCol="0" anchor="b">
            <a:normAutofit/>
          </a:bodyPr>
          <a:lstStyle/>
          <a:p>
            <a:pPr defTabSz="914400">
              <a:lnSpc>
                <a:spcPct val="90000"/>
              </a:lnSpc>
            </a:pPr>
            <a:r>
              <a:rPr lang="en-US" sz="4500">
                <a:latin typeface="+mj-lt"/>
                <a:cs typeface="+mj-cs"/>
              </a:rPr>
              <a:t>BENEFITS OF BOLLINGER BANDS</a:t>
            </a:r>
          </a:p>
        </p:txBody>
      </p:sp>
      <p:sp>
        <p:nvSpPr>
          <p:cNvPr id="10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913" y="2586994"/>
            <a:ext cx="3473815" cy="18288"/>
          </a:xfrm>
          <a:custGeom>
            <a:avLst/>
            <a:gdLst>
              <a:gd name="connsiteX0" fmla="*/ 0 w 3473815"/>
              <a:gd name="connsiteY0" fmla="*/ 0 h 18288"/>
              <a:gd name="connsiteX1" fmla="*/ 694763 w 3473815"/>
              <a:gd name="connsiteY1" fmla="*/ 0 h 18288"/>
              <a:gd name="connsiteX2" fmla="*/ 1354788 w 3473815"/>
              <a:gd name="connsiteY2" fmla="*/ 0 h 18288"/>
              <a:gd name="connsiteX3" fmla="*/ 2014813 w 3473815"/>
              <a:gd name="connsiteY3" fmla="*/ 0 h 18288"/>
              <a:gd name="connsiteX4" fmla="*/ 2779052 w 3473815"/>
              <a:gd name="connsiteY4" fmla="*/ 0 h 18288"/>
              <a:gd name="connsiteX5" fmla="*/ 3473815 w 3473815"/>
              <a:gd name="connsiteY5" fmla="*/ 0 h 18288"/>
              <a:gd name="connsiteX6" fmla="*/ 3473815 w 3473815"/>
              <a:gd name="connsiteY6" fmla="*/ 18288 h 18288"/>
              <a:gd name="connsiteX7" fmla="*/ 2779052 w 3473815"/>
              <a:gd name="connsiteY7" fmla="*/ 18288 h 18288"/>
              <a:gd name="connsiteX8" fmla="*/ 2188503 w 3473815"/>
              <a:gd name="connsiteY8" fmla="*/ 18288 h 18288"/>
              <a:gd name="connsiteX9" fmla="*/ 1528479 w 3473815"/>
              <a:gd name="connsiteY9" fmla="*/ 18288 h 18288"/>
              <a:gd name="connsiteX10" fmla="*/ 868454 w 3473815"/>
              <a:gd name="connsiteY10" fmla="*/ 18288 h 18288"/>
              <a:gd name="connsiteX11" fmla="*/ 0 w 3473815"/>
              <a:gd name="connsiteY11" fmla="*/ 18288 h 18288"/>
              <a:gd name="connsiteX12" fmla="*/ 0 w 3473815"/>
              <a:gd name="connsiteY12" fmla="*/ 0 h 18288"/>
              <a:gd name="connsiteX0" fmla="*/ 0 w 3473815"/>
              <a:gd name="connsiteY0" fmla="*/ 0 h 18288"/>
              <a:gd name="connsiteX1" fmla="*/ 625287 w 3473815"/>
              <a:gd name="connsiteY1" fmla="*/ 0 h 18288"/>
              <a:gd name="connsiteX2" fmla="*/ 1389526 w 3473815"/>
              <a:gd name="connsiteY2" fmla="*/ 0 h 18288"/>
              <a:gd name="connsiteX3" fmla="*/ 1980075 w 3473815"/>
              <a:gd name="connsiteY3" fmla="*/ 0 h 18288"/>
              <a:gd name="connsiteX4" fmla="*/ 2570623 w 3473815"/>
              <a:gd name="connsiteY4" fmla="*/ 0 h 18288"/>
              <a:gd name="connsiteX5" fmla="*/ 3473815 w 3473815"/>
              <a:gd name="connsiteY5" fmla="*/ 0 h 18288"/>
              <a:gd name="connsiteX6" fmla="*/ 3473815 w 3473815"/>
              <a:gd name="connsiteY6" fmla="*/ 18288 h 18288"/>
              <a:gd name="connsiteX7" fmla="*/ 2813790 w 3473815"/>
              <a:gd name="connsiteY7" fmla="*/ 18288 h 18288"/>
              <a:gd name="connsiteX8" fmla="*/ 2153765 w 3473815"/>
              <a:gd name="connsiteY8" fmla="*/ 18288 h 18288"/>
              <a:gd name="connsiteX9" fmla="*/ 1493740 w 3473815"/>
              <a:gd name="connsiteY9" fmla="*/ 18288 h 18288"/>
              <a:gd name="connsiteX10" fmla="*/ 729501 w 3473815"/>
              <a:gd name="connsiteY10" fmla="*/ 18288 h 18288"/>
              <a:gd name="connsiteX11" fmla="*/ 0 w 3473815"/>
              <a:gd name="connsiteY11" fmla="*/ 18288 h 18288"/>
              <a:gd name="connsiteX12" fmla="*/ 0 w 3473815"/>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815" h="18288" fill="none" extrusionOk="0">
                <a:moveTo>
                  <a:pt x="0" y="0"/>
                </a:moveTo>
                <a:cubicBezTo>
                  <a:pt x="202021" y="29785"/>
                  <a:pt x="522283" y="11827"/>
                  <a:pt x="694763" y="0"/>
                </a:cubicBezTo>
                <a:cubicBezTo>
                  <a:pt x="830910" y="-59844"/>
                  <a:pt x="1096834" y="-31321"/>
                  <a:pt x="1354788" y="0"/>
                </a:cubicBezTo>
                <a:cubicBezTo>
                  <a:pt x="1601873" y="30960"/>
                  <a:pt x="1849490" y="-2688"/>
                  <a:pt x="2014813" y="0"/>
                </a:cubicBezTo>
                <a:cubicBezTo>
                  <a:pt x="2216478" y="48549"/>
                  <a:pt x="2601345" y="5848"/>
                  <a:pt x="2779052" y="0"/>
                </a:cubicBezTo>
                <a:cubicBezTo>
                  <a:pt x="3000797" y="7965"/>
                  <a:pt x="3264798" y="-11977"/>
                  <a:pt x="3473815" y="0"/>
                </a:cubicBezTo>
                <a:cubicBezTo>
                  <a:pt x="3473373" y="7184"/>
                  <a:pt x="3473242" y="9771"/>
                  <a:pt x="3473815" y="18288"/>
                </a:cubicBezTo>
                <a:cubicBezTo>
                  <a:pt x="3194795" y="22981"/>
                  <a:pt x="2973557" y="61087"/>
                  <a:pt x="2779052" y="18288"/>
                </a:cubicBezTo>
                <a:cubicBezTo>
                  <a:pt x="2571728" y="10873"/>
                  <a:pt x="2354325" y="9232"/>
                  <a:pt x="2188503" y="18288"/>
                </a:cubicBezTo>
                <a:cubicBezTo>
                  <a:pt x="2060457" y="54783"/>
                  <a:pt x="1773279" y="17135"/>
                  <a:pt x="1528479" y="18288"/>
                </a:cubicBezTo>
                <a:cubicBezTo>
                  <a:pt x="1252467" y="4613"/>
                  <a:pt x="1156127" y="11514"/>
                  <a:pt x="868454" y="18288"/>
                </a:cubicBezTo>
                <a:cubicBezTo>
                  <a:pt x="559402" y="50868"/>
                  <a:pt x="264671" y="-18932"/>
                  <a:pt x="0" y="18288"/>
                </a:cubicBezTo>
                <a:cubicBezTo>
                  <a:pt x="-449" y="11682"/>
                  <a:pt x="228" y="3653"/>
                  <a:pt x="0" y="0"/>
                </a:cubicBezTo>
                <a:close/>
              </a:path>
              <a:path w="3473815" h="18288" stroke="0" extrusionOk="0">
                <a:moveTo>
                  <a:pt x="0" y="0"/>
                </a:moveTo>
                <a:cubicBezTo>
                  <a:pt x="240109" y="-43318"/>
                  <a:pt x="396106" y="-27302"/>
                  <a:pt x="625287" y="0"/>
                </a:cubicBezTo>
                <a:cubicBezTo>
                  <a:pt x="871690" y="36325"/>
                  <a:pt x="1037275" y="20709"/>
                  <a:pt x="1389526" y="0"/>
                </a:cubicBezTo>
                <a:cubicBezTo>
                  <a:pt x="1711211" y="-25625"/>
                  <a:pt x="1759680" y="8130"/>
                  <a:pt x="1980075" y="0"/>
                </a:cubicBezTo>
                <a:cubicBezTo>
                  <a:pt x="2224432" y="664"/>
                  <a:pt x="2450357" y="-42597"/>
                  <a:pt x="2570623" y="0"/>
                </a:cubicBezTo>
                <a:cubicBezTo>
                  <a:pt x="2694293" y="24170"/>
                  <a:pt x="3161001" y="-100700"/>
                  <a:pt x="3473815" y="0"/>
                </a:cubicBezTo>
                <a:cubicBezTo>
                  <a:pt x="3473788" y="3601"/>
                  <a:pt x="3474456" y="10012"/>
                  <a:pt x="3473815" y="18288"/>
                </a:cubicBezTo>
                <a:cubicBezTo>
                  <a:pt x="3181952" y="43491"/>
                  <a:pt x="3012112" y="-12947"/>
                  <a:pt x="2813790" y="18288"/>
                </a:cubicBezTo>
                <a:cubicBezTo>
                  <a:pt x="2632940" y="20849"/>
                  <a:pt x="2397635" y="15760"/>
                  <a:pt x="2153765" y="18288"/>
                </a:cubicBezTo>
                <a:cubicBezTo>
                  <a:pt x="1891878" y="6934"/>
                  <a:pt x="1703855" y="52978"/>
                  <a:pt x="1493740" y="18288"/>
                </a:cubicBezTo>
                <a:cubicBezTo>
                  <a:pt x="1330429" y="-31833"/>
                  <a:pt x="892176" y="-4993"/>
                  <a:pt x="729501" y="18288"/>
                </a:cubicBezTo>
                <a:cubicBezTo>
                  <a:pt x="525707" y="21214"/>
                  <a:pt x="219591" y="37385"/>
                  <a:pt x="0" y="18288"/>
                </a:cubicBezTo>
                <a:cubicBezTo>
                  <a:pt x="-58" y="15072"/>
                  <a:pt x="-1055" y="3930"/>
                  <a:pt x="0" y="0"/>
                </a:cubicBezTo>
                <a:close/>
              </a:path>
              <a:path w="3473815" h="18288" fill="none" stroke="0" extrusionOk="0">
                <a:moveTo>
                  <a:pt x="0" y="0"/>
                </a:moveTo>
                <a:cubicBezTo>
                  <a:pt x="189757" y="-4949"/>
                  <a:pt x="523431" y="23136"/>
                  <a:pt x="694763" y="0"/>
                </a:cubicBezTo>
                <a:cubicBezTo>
                  <a:pt x="886918" y="-48304"/>
                  <a:pt x="1059782" y="-28043"/>
                  <a:pt x="1354788" y="0"/>
                </a:cubicBezTo>
                <a:cubicBezTo>
                  <a:pt x="1606019" y="-15312"/>
                  <a:pt x="1808891" y="38557"/>
                  <a:pt x="2014813" y="0"/>
                </a:cubicBezTo>
                <a:cubicBezTo>
                  <a:pt x="2204415" y="36135"/>
                  <a:pt x="2515643" y="33614"/>
                  <a:pt x="2779052" y="0"/>
                </a:cubicBezTo>
                <a:cubicBezTo>
                  <a:pt x="2958087" y="-19529"/>
                  <a:pt x="3240241" y="31621"/>
                  <a:pt x="3473815" y="0"/>
                </a:cubicBezTo>
                <a:cubicBezTo>
                  <a:pt x="3473789" y="7514"/>
                  <a:pt x="3473284" y="9795"/>
                  <a:pt x="3473815" y="18288"/>
                </a:cubicBezTo>
                <a:cubicBezTo>
                  <a:pt x="3201177" y="56083"/>
                  <a:pt x="2970515" y="49905"/>
                  <a:pt x="2779052" y="18288"/>
                </a:cubicBezTo>
                <a:cubicBezTo>
                  <a:pt x="2593514" y="9981"/>
                  <a:pt x="2375224" y="5521"/>
                  <a:pt x="2188503" y="18288"/>
                </a:cubicBezTo>
                <a:cubicBezTo>
                  <a:pt x="2061088" y="12390"/>
                  <a:pt x="1802805" y="18023"/>
                  <a:pt x="1528479" y="18288"/>
                </a:cubicBezTo>
                <a:cubicBezTo>
                  <a:pt x="1253491" y="31977"/>
                  <a:pt x="1147546" y="14232"/>
                  <a:pt x="868454" y="18288"/>
                </a:cubicBezTo>
                <a:cubicBezTo>
                  <a:pt x="583453" y="19052"/>
                  <a:pt x="208139" y="-20061"/>
                  <a:pt x="0" y="18288"/>
                </a:cubicBezTo>
                <a:cubicBezTo>
                  <a:pt x="-35" y="11391"/>
                  <a:pt x="-28" y="369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3473815"/>
                      <a:gd name="connsiteY0" fmla="*/ 0 h 18288"/>
                      <a:gd name="connsiteX1" fmla="*/ 694763 w 3473815"/>
                      <a:gd name="connsiteY1" fmla="*/ 0 h 18288"/>
                      <a:gd name="connsiteX2" fmla="*/ 1354788 w 3473815"/>
                      <a:gd name="connsiteY2" fmla="*/ 0 h 18288"/>
                      <a:gd name="connsiteX3" fmla="*/ 2014813 w 3473815"/>
                      <a:gd name="connsiteY3" fmla="*/ 0 h 18288"/>
                      <a:gd name="connsiteX4" fmla="*/ 2779052 w 3473815"/>
                      <a:gd name="connsiteY4" fmla="*/ 0 h 18288"/>
                      <a:gd name="connsiteX5" fmla="*/ 3473815 w 3473815"/>
                      <a:gd name="connsiteY5" fmla="*/ 0 h 18288"/>
                      <a:gd name="connsiteX6" fmla="*/ 3473815 w 3473815"/>
                      <a:gd name="connsiteY6" fmla="*/ 18288 h 18288"/>
                      <a:gd name="connsiteX7" fmla="*/ 2779052 w 3473815"/>
                      <a:gd name="connsiteY7" fmla="*/ 18288 h 18288"/>
                      <a:gd name="connsiteX8" fmla="*/ 2188503 w 3473815"/>
                      <a:gd name="connsiteY8" fmla="*/ 18288 h 18288"/>
                      <a:gd name="connsiteX9" fmla="*/ 1528479 w 3473815"/>
                      <a:gd name="connsiteY9" fmla="*/ 18288 h 18288"/>
                      <a:gd name="connsiteX10" fmla="*/ 868454 w 3473815"/>
                      <a:gd name="connsiteY10" fmla="*/ 18288 h 18288"/>
                      <a:gd name="connsiteX11" fmla="*/ 0 w 3473815"/>
                      <a:gd name="connsiteY11" fmla="*/ 18288 h 18288"/>
                      <a:gd name="connsiteX12" fmla="*/ 0 w 3473815"/>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815" h="18288" fill="none" extrusionOk="0">
                        <a:moveTo>
                          <a:pt x="0" y="0"/>
                        </a:moveTo>
                        <a:cubicBezTo>
                          <a:pt x="182906" y="5222"/>
                          <a:pt x="525212" y="15044"/>
                          <a:pt x="694763" y="0"/>
                        </a:cubicBezTo>
                        <a:cubicBezTo>
                          <a:pt x="864314" y="-15044"/>
                          <a:pt x="1095979" y="-25460"/>
                          <a:pt x="1354788" y="0"/>
                        </a:cubicBezTo>
                        <a:cubicBezTo>
                          <a:pt x="1613597" y="25460"/>
                          <a:pt x="1827465" y="3076"/>
                          <a:pt x="2014813" y="0"/>
                        </a:cubicBezTo>
                        <a:cubicBezTo>
                          <a:pt x="2202162" y="-3076"/>
                          <a:pt x="2561462" y="29782"/>
                          <a:pt x="2779052" y="0"/>
                        </a:cubicBezTo>
                        <a:cubicBezTo>
                          <a:pt x="2996642" y="-29782"/>
                          <a:pt x="3260877" y="-7505"/>
                          <a:pt x="3473815" y="0"/>
                        </a:cubicBezTo>
                        <a:cubicBezTo>
                          <a:pt x="3473381" y="7551"/>
                          <a:pt x="3473348" y="9822"/>
                          <a:pt x="3473815" y="18288"/>
                        </a:cubicBezTo>
                        <a:cubicBezTo>
                          <a:pt x="3221493" y="35914"/>
                          <a:pt x="2987895" y="39816"/>
                          <a:pt x="2779052" y="18288"/>
                        </a:cubicBezTo>
                        <a:cubicBezTo>
                          <a:pt x="2570209" y="-3240"/>
                          <a:pt x="2343602" y="7168"/>
                          <a:pt x="2188503" y="18288"/>
                        </a:cubicBezTo>
                        <a:cubicBezTo>
                          <a:pt x="2033404" y="29408"/>
                          <a:pt x="1812100" y="18034"/>
                          <a:pt x="1528479" y="18288"/>
                        </a:cubicBezTo>
                        <a:cubicBezTo>
                          <a:pt x="1244858" y="18542"/>
                          <a:pt x="1155493" y="-1402"/>
                          <a:pt x="868454" y="18288"/>
                        </a:cubicBezTo>
                        <a:cubicBezTo>
                          <a:pt x="581415" y="37978"/>
                          <a:pt x="215843" y="-23060"/>
                          <a:pt x="0" y="18288"/>
                        </a:cubicBezTo>
                        <a:cubicBezTo>
                          <a:pt x="60" y="11696"/>
                          <a:pt x="66" y="3758"/>
                          <a:pt x="0" y="0"/>
                        </a:cubicBezTo>
                        <a:close/>
                      </a:path>
                      <a:path w="3473815" h="18288" stroke="0" extrusionOk="0">
                        <a:moveTo>
                          <a:pt x="0" y="0"/>
                        </a:moveTo>
                        <a:cubicBezTo>
                          <a:pt x="242785" y="-29423"/>
                          <a:pt x="378998" y="-19420"/>
                          <a:pt x="625287" y="0"/>
                        </a:cubicBezTo>
                        <a:cubicBezTo>
                          <a:pt x="871576" y="19420"/>
                          <a:pt x="1067984" y="20453"/>
                          <a:pt x="1389526" y="0"/>
                        </a:cubicBezTo>
                        <a:cubicBezTo>
                          <a:pt x="1711068" y="-20453"/>
                          <a:pt x="1750898" y="12571"/>
                          <a:pt x="1980075" y="0"/>
                        </a:cubicBezTo>
                        <a:cubicBezTo>
                          <a:pt x="2209252" y="-12571"/>
                          <a:pt x="2443074" y="-14077"/>
                          <a:pt x="2570623" y="0"/>
                        </a:cubicBezTo>
                        <a:cubicBezTo>
                          <a:pt x="2698172" y="14077"/>
                          <a:pt x="3135362" y="-35726"/>
                          <a:pt x="3473815" y="0"/>
                        </a:cubicBezTo>
                        <a:cubicBezTo>
                          <a:pt x="3473733" y="4406"/>
                          <a:pt x="3473726" y="9982"/>
                          <a:pt x="3473815" y="18288"/>
                        </a:cubicBezTo>
                        <a:cubicBezTo>
                          <a:pt x="3180355" y="10141"/>
                          <a:pt x="2981436" y="-5889"/>
                          <a:pt x="2813790" y="18288"/>
                        </a:cubicBezTo>
                        <a:cubicBezTo>
                          <a:pt x="2646145" y="42465"/>
                          <a:pt x="2412345" y="4786"/>
                          <a:pt x="2153765" y="18288"/>
                        </a:cubicBezTo>
                        <a:cubicBezTo>
                          <a:pt x="1895186" y="31790"/>
                          <a:pt x="1663932" y="40265"/>
                          <a:pt x="1493740" y="18288"/>
                        </a:cubicBezTo>
                        <a:cubicBezTo>
                          <a:pt x="1323549" y="-3689"/>
                          <a:pt x="925140" y="-7542"/>
                          <a:pt x="729501" y="18288"/>
                        </a:cubicBezTo>
                        <a:cubicBezTo>
                          <a:pt x="533862" y="44118"/>
                          <a:pt x="281408" y="34924"/>
                          <a:pt x="0" y="18288"/>
                        </a:cubicBezTo>
                        <a:cubicBezTo>
                          <a:pt x="189" y="14288"/>
                          <a:pt x="-703" y="37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5">
            <a:extLst>
              <a:ext uri="{FF2B5EF4-FFF2-40B4-BE49-F238E27FC236}">
                <a16:creationId xmlns:a16="http://schemas.microsoft.com/office/drawing/2014/main" id="{0A5DB6D3-73CB-F862-A62D-8CB4E75D35F7}"/>
              </a:ext>
            </a:extLst>
          </p:cNvPr>
          <p:cNvSpPr txBox="1"/>
          <p:nvPr/>
        </p:nvSpPr>
        <p:spPr>
          <a:xfrm>
            <a:off x="639913" y="2872899"/>
            <a:ext cx="4242484" cy="3320668"/>
          </a:xfrm>
          <a:prstGeom prst="rect">
            <a:avLst/>
          </a:prstGeom>
        </p:spPr>
        <p:txBody>
          <a:bodyPr vert="horz" lIns="91440" tIns="45720" rIns="91440" bIns="45720" rtlCol="0">
            <a:normAutofit/>
          </a:bodyPr>
          <a:lstStyle/>
          <a:p>
            <a:pPr marL="342900" lvl="0" indent="-228600">
              <a:lnSpc>
                <a:spcPct val="90000"/>
              </a:lnSpc>
              <a:buFont typeface="Arial" panose="020B0604020202020204" pitchFamily="34" charset="0"/>
              <a:buChar char="•"/>
            </a:pPr>
            <a:r>
              <a:rPr lang="en-US" sz="1700" dirty="0">
                <a:effectLst/>
              </a:rPr>
              <a:t>Bollinger Bands help you identify sharp, short-term price movements and potential entry and exit points</a:t>
            </a:r>
          </a:p>
          <a:p>
            <a:pPr marL="342900" lvl="0" indent="-228600">
              <a:lnSpc>
                <a:spcPct val="90000"/>
              </a:lnSpc>
              <a:buFont typeface="Arial" panose="020B0604020202020204" pitchFamily="34" charset="0"/>
              <a:buChar char="•"/>
            </a:pPr>
            <a:r>
              <a:rPr lang="en-US" sz="1700" dirty="0">
                <a:effectLst/>
              </a:rPr>
              <a:t>Bollinger Bands are visually easy to interpret</a:t>
            </a:r>
          </a:p>
          <a:p>
            <a:pPr marL="342900" lvl="0" indent="-228600">
              <a:lnSpc>
                <a:spcPct val="90000"/>
              </a:lnSpc>
              <a:buFont typeface="Arial" panose="020B0604020202020204" pitchFamily="34" charset="0"/>
              <a:buChar char="•"/>
            </a:pPr>
            <a:r>
              <a:rPr lang="en-US" sz="1700" dirty="0">
                <a:effectLst/>
              </a:rPr>
              <a:t>They can be used both as a volatility indicator.</a:t>
            </a:r>
          </a:p>
          <a:p>
            <a:pPr marL="342900" lvl="0" indent="-228600">
              <a:lnSpc>
                <a:spcPct val="90000"/>
              </a:lnSpc>
              <a:buFont typeface="Arial" panose="020B0604020202020204" pitchFamily="34" charset="0"/>
              <a:buChar char="•"/>
            </a:pPr>
            <a:r>
              <a:rPr lang="en-US" sz="1700" dirty="0">
                <a:effectLst/>
              </a:rPr>
              <a:t>Bollinger Bands can be applied to any underlying asset across any time frame</a:t>
            </a:r>
          </a:p>
          <a:p>
            <a:pPr marL="342900" lvl="0" indent="-228600">
              <a:lnSpc>
                <a:spcPct val="90000"/>
              </a:lnSpc>
              <a:spcAft>
                <a:spcPts val="800"/>
              </a:spcAft>
              <a:buFont typeface="Arial" panose="020B0604020202020204" pitchFamily="34" charset="0"/>
              <a:buChar char="•"/>
            </a:pPr>
            <a:r>
              <a:rPr lang="en-US" sz="1700" dirty="0">
                <a:effectLst/>
              </a:rPr>
              <a:t>The indicator generates signals that not only provide precise entry levels but also specify stop loss and take-profit zones</a:t>
            </a:r>
          </a:p>
        </p:txBody>
      </p:sp>
      <p:pic>
        <p:nvPicPr>
          <p:cNvPr id="105" name="Picture 91" descr="Colourful strings being wound together">
            <a:extLst>
              <a:ext uri="{FF2B5EF4-FFF2-40B4-BE49-F238E27FC236}">
                <a16:creationId xmlns:a16="http://schemas.microsoft.com/office/drawing/2014/main" id="{1C9E5B2D-1175-B454-1721-1EE1B27EAF22}"/>
              </a:ext>
            </a:extLst>
          </p:cNvPr>
          <p:cNvPicPr>
            <a:picLocks noChangeAspect="1"/>
          </p:cNvPicPr>
          <p:nvPr/>
        </p:nvPicPr>
        <p:blipFill rotWithShape="1">
          <a:blip r:embed="rId2"/>
          <a:srcRect l="20963" r="12101" b="-1"/>
          <a:stretch/>
        </p:blipFill>
        <p:spPr>
          <a:xfrm>
            <a:off x="5310318" y="10"/>
            <a:ext cx="687698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10436681" y="6356350"/>
            <a:ext cx="914162" cy="365125"/>
          </a:xfrm>
        </p:spPr>
        <p:txBody>
          <a:bodyPr vert="horz" lIns="91440" tIns="45720" rIns="91440" bIns="45720" rtlCol="0" anchor="ctr">
            <a:normAutofit/>
          </a:bodyPr>
          <a:lstStyle/>
          <a:p>
            <a:pPr algn="r">
              <a:spcAft>
                <a:spcPts val="600"/>
              </a:spcAft>
              <a:defRPr/>
            </a:pPr>
            <a:fld id="{12342C3A-DD85-7843-B416-BD52AB030D59}" type="slidenum">
              <a:rPr lang="en-US" sz="1200">
                <a:solidFill>
                  <a:srgbClr val="FFFFFF"/>
                </a:solidFill>
                <a:latin typeface="Calibri" panose="020F0502020204030204"/>
                <a:cs typeface="+mn-cs"/>
              </a:rPr>
              <a:pPr algn="r">
                <a:spcAft>
                  <a:spcPts val="600"/>
                </a:spcAft>
                <a:defRPr/>
              </a:pPr>
              <a:t>17</a:t>
            </a:fld>
            <a:endParaRPr lang="en-US" sz="1200">
              <a:solidFill>
                <a:srgbClr val="FFFFFF"/>
              </a:solidFill>
              <a:latin typeface="Calibri" panose="020F0502020204030204"/>
              <a:cs typeface="+mn-cs"/>
            </a:endParaRPr>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200" dirty="0"/>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Tree>
    <p:extLst>
      <p:ext uri="{BB962C8B-B14F-4D97-AF65-F5344CB8AC3E}">
        <p14:creationId xmlns:p14="http://schemas.microsoft.com/office/powerpoint/2010/main" val="65206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30771" y="502920"/>
            <a:ext cx="3418966" cy="1463040"/>
          </a:xfrm>
        </p:spPr>
        <p:txBody>
          <a:bodyPr vert="horz" lIns="91440" tIns="45720" rIns="91440" bIns="45720" rtlCol="0" anchor="ctr">
            <a:normAutofit/>
          </a:bodyPr>
          <a:lstStyle/>
          <a:p>
            <a:pPr defTabSz="914400">
              <a:lnSpc>
                <a:spcPct val="90000"/>
              </a:lnSpc>
            </a:pPr>
            <a:r>
              <a:rPr lang="en-US" kern="1200">
                <a:solidFill>
                  <a:schemeClr val="tx1"/>
                </a:solidFill>
                <a:latin typeface="+mj-lt"/>
                <a:ea typeface="+mj-ea"/>
                <a:cs typeface="+mj-cs"/>
              </a:rPr>
              <a:t>APPLICATION OF BOLLINGER BANDS</a:t>
            </a:r>
          </a:p>
        </p:txBody>
      </p:sp>
      <p:sp>
        <p:nvSpPr>
          <p:cNvPr id="9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5028" y="1225298"/>
            <a:ext cx="1554480" cy="18283"/>
          </a:xfrm>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 name="connsiteX0" fmla="*/ 0 w 1554480"/>
              <a:gd name="connsiteY0" fmla="*/ 0 h 18283"/>
              <a:gd name="connsiteX1" fmla="*/ 502615 w 1554480"/>
              <a:gd name="connsiteY1" fmla="*/ 0 h 18283"/>
              <a:gd name="connsiteX2" fmla="*/ 974141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1816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778" y="5353"/>
                  <a:pt x="1554484" y="13869"/>
                  <a:pt x="1554480" y="18283"/>
                </a:cubicBezTo>
                <a:cubicBezTo>
                  <a:pt x="1328957" y="7746"/>
                  <a:pt x="1207025" y="32298"/>
                  <a:pt x="1067410" y="18283"/>
                </a:cubicBezTo>
                <a:cubicBezTo>
                  <a:pt x="897316" y="-2873"/>
                  <a:pt x="788951" y="-20395"/>
                  <a:pt x="549250" y="18283"/>
                </a:cubicBezTo>
                <a:cubicBezTo>
                  <a:pt x="300394" y="1585"/>
                  <a:pt x="129576" y="39868"/>
                  <a:pt x="0" y="18283"/>
                </a:cubicBezTo>
                <a:cubicBezTo>
                  <a:pt x="-929" y="13361"/>
                  <a:pt x="1397" y="8467"/>
                  <a:pt x="0" y="0"/>
                </a:cubicBezTo>
                <a:close/>
              </a:path>
              <a:path w="1554480" h="18283"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3866" y="4437"/>
                  <a:pt x="1553706" y="14607"/>
                  <a:pt x="1554480" y="18283"/>
                </a:cubicBezTo>
                <a:cubicBezTo>
                  <a:pt x="1337806" y="13647"/>
                  <a:pt x="1308467" y="24454"/>
                  <a:pt x="1067410" y="18283"/>
                </a:cubicBezTo>
                <a:cubicBezTo>
                  <a:pt x="824349" y="17710"/>
                  <a:pt x="783437" y="28718"/>
                  <a:pt x="518160" y="18283"/>
                </a:cubicBezTo>
                <a:cubicBezTo>
                  <a:pt x="272666" y="9522"/>
                  <a:pt x="132542" y="-3616"/>
                  <a:pt x="0" y="18283"/>
                </a:cubicBezTo>
                <a:cubicBezTo>
                  <a:pt x="-341" y="9458"/>
                  <a:pt x="-826" y="7673"/>
                  <a:pt x="0" y="0"/>
                </a:cubicBezTo>
                <a:close/>
              </a:path>
              <a:path w="1554480" h="18283"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4068" y="5367"/>
                  <a:pt x="1554562" y="14050"/>
                  <a:pt x="1554480" y="18283"/>
                </a:cubicBezTo>
                <a:cubicBezTo>
                  <a:pt x="1366718" y="9428"/>
                  <a:pt x="1218290" y="31211"/>
                  <a:pt x="1067410" y="18283"/>
                </a:cubicBezTo>
                <a:cubicBezTo>
                  <a:pt x="900327" y="-4255"/>
                  <a:pt x="792178" y="10877"/>
                  <a:pt x="549250" y="18283"/>
                </a:cubicBezTo>
                <a:cubicBezTo>
                  <a:pt x="295300" y="7410"/>
                  <a:pt x="142619" y="45346"/>
                  <a:pt x="0" y="18283"/>
                </a:cubicBezTo>
                <a:cubicBezTo>
                  <a:pt x="-218" y="13459"/>
                  <a:pt x="1616" y="8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495" y="5601"/>
                          <a:pt x="1554456" y="13999"/>
                          <a:pt x="1554480" y="18283"/>
                        </a:cubicBezTo>
                        <a:cubicBezTo>
                          <a:pt x="1338847" y="6122"/>
                          <a:pt x="1215066" y="37846"/>
                          <a:pt x="1067410" y="18283"/>
                        </a:cubicBezTo>
                        <a:cubicBezTo>
                          <a:pt x="919754" y="-1280"/>
                          <a:pt x="800465" y="3075"/>
                          <a:pt x="549250" y="18283"/>
                        </a:cubicBezTo>
                        <a:cubicBezTo>
                          <a:pt x="298035" y="33491"/>
                          <a:pt x="158868" y="22764"/>
                          <a:pt x="0" y="18283"/>
                        </a:cubicBezTo>
                        <a:cubicBezTo>
                          <a:pt x="-801" y="13132"/>
                          <a:pt x="683" y="7937"/>
                          <a:pt x="0" y="0"/>
                        </a:cubicBezTo>
                        <a:close/>
                      </a:path>
                      <a:path w="1554480" h="18283"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3823" y="4684"/>
                          <a:pt x="1554013" y="14624"/>
                          <a:pt x="1554480" y="18283"/>
                        </a:cubicBezTo>
                        <a:cubicBezTo>
                          <a:pt x="1336087" y="12167"/>
                          <a:pt x="1310024" y="19754"/>
                          <a:pt x="1067410" y="18283"/>
                        </a:cubicBezTo>
                        <a:cubicBezTo>
                          <a:pt x="824796" y="16813"/>
                          <a:pt x="787902" y="34642"/>
                          <a:pt x="518160" y="18283"/>
                        </a:cubicBezTo>
                        <a:cubicBezTo>
                          <a:pt x="248418" y="1925"/>
                          <a:pt x="133160" y="9200"/>
                          <a:pt x="0" y="18283"/>
                        </a:cubicBezTo>
                        <a:cubicBezTo>
                          <a:pt x="-569" y="9314"/>
                          <a:pt x="-689" y="764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marL="342900" lvl="0" indent="-228600">
              <a:lnSpc>
                <a:spcPct val="90000"/>
              </a:lnSpc>
              <a:buFont typeface="Arial" panose="020B0604020202020204" pitchFamily="34" charset="0"/>
              <a:buChar char="•"/>
            </a:pPr>
            <a:r>
              <a:rPr lang="en-US" sz="2200">
                <a:effectLst/>
              </a:rPr>
              <a:t>UPPER_BB = STOCK SMA + SMA STANDARD DEVIATION * 2.5</a:t>
            </a:r>
          </a:p>
          <a:p>
            <a:pPr marL="342900" lvl="0" indent="-228600">
              <a:lnSpc>
                <a:spcPct val="90000"/>
              </a:lnSpc>
              <a:spcAft>
                <a:spcPts val="800"/>
              </a:spcAft>
              <a:buFont typeface="Arial" panose="020B0604020202020204" pitchFamily="34" charset="0"/>
              <a:buChar char="•"/>
            </a:pPr>
            <a:r>
              <a:rPr lang="en-US" sz="2200">
                <a:effectLst/>
              </a:rPr>
              <a:t>LOWER_BB = STOCK SMA - SMA STANDARD DEVIATION * 2.5</a:t>
            </a:r>
          </a:p>
          <a:p>
            <a:pPr indent="-228600">
              <a:lnSpc>
                <a:spcPct val="90000"/>
              </a:lnSpc>
              <a:buFont typeface="Arial" panose="020B0604020202020204" pitchFamily="34" charset="0"/>
              <a:buChar char="•"/>
            </a:pPr>
            <a:endParaRPr lang="en-US" sz="2200"/>
          </a:p>
        </p:txBody>
      </p:sp>
      <p:pic>
        <p:nvPicPr>
          <p:cNvPr id="3" name="Picture 2" descr="Chart, line chart&#10;&#10;Description automatically generated">
            <a:extLst>
              <a:ext uri="{FF2B5EF4-FFF2-40B4-BE49-F238E27FC236}">
                <a16:creationId xmlns:a16="http://schemas.microsoft.com/office/drawing/2014/main" id="{F72378C3-56CD-163C-093B-41BF5CA00593}"/>
              </a:ext>
            </a:extLst>
          </p:cNvPr>
          <p:cNvPicPr>
            <a:picLocks noChangeAspect="1"/>
          </p:cNvPicPr>
          <p:nvPr/>
        </p:nvPicPr>
        <p:blipFill>
          <a:blip r:embed="rId2"/>
          <a:stretch>
            <a:fillRect/>
          </a:stretch>
        </p:blipFill>
        <p:spPr>
          <a:xfrm>
            <a:off x="2225536" y="2290936"/>
            <a:ext cx="7725563" cy="3959352"/>
          </a:xfrm>
          <a:prstGeom prst="rect">
            <a:avLst/>
          </a:pr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18</a:t>
            </a:fld>
            <a:endParaRPr lang="en-US" sz="1200">
              <a:latin typeface="+mn-lt"/>
              <a:cs typeface="+mn-cs"/>
            </a:endParaRPr>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Tree>
    <p:extLst>
      <p:ext uri="{BB962C8B-B14F-4D97-AF65-F5344CB8AC3E}">
        <p14:creationId xmlns:p14="http://schemas.microsoft.com/office/powerpoint/2010/main" val="154065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378613" y="465826"/>
            <a:ext cx="3813502" cy="1463040"/>
          </a:xfrm>
        </p:spPr>
        <p:txBody>
          <a:bodyPr vert="horz" lIns="91440" tIns="45720" rIns="91440" bIns="45720" rtlCol="0" anchor="ctr">
            <a:normAutofit/>
          </a:bodyPr>
          <a:lstStyle/>
          <a:p>
            <a:pPr defTabSz="914400">
              <a:lnSpc>
                <a:spcPct val="90000"/>
              </a:lnSpc>
            </a:pPr>
            <a:r>
              <a:rPr lang="en-US" kern="1200" dirty="0">
                <a:solidFill>
                  <a:schemeClr val="tx1"/>
                </a:solidFill>
                <a:latin typeface="+mj-lt"/>
                <a:ea typeface="+mj-ea"/>
                <a:cs typeface="+mj-cs"/>
              </a:rPr>
              <a:t>BACK TESTING</a:t>
            </a:r>
          </a:p>
        </p:txBody>
      </p:sp>
      <p:sp>
        <p:nvSpPr>
          <p:cNvPr id="9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5028" y="1225298"/>
            <a:ext cx="1554480" cy="18283"/>
          </a:xfrm>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 name="connsiteX0" fmla="*/ 0 w 1554480"/>
              <a:gd name="connsiteY0" fmla="*/ 0 h 18283"/>
              <a:gd name="connsiteX1" fmla="*/ 502615 w 1554480"/>
              <a:gd name="connsiteY1" fmla="*/ 0 h 18283"/>
              <a:gd name="connsiteX2" fmla="*/ 974141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1816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778" y="5353"/>
                  <a:pt x="1554484" y="13869"/>
                  <a:pt x="1554480" y="18283"/>
                </a:cubicBezTo>
                <a:cubicBezTo>
                  <a:pt x="1328957" y="7746"/>
                  <a:pt x="1207025" y="32298"/>
                  <a:pt x="1067410" y="18283"/>
                </a:cubicBezTo>
                <a:cubicBezTo>
                  <a:pt x="897316" y="-2873"/>
                  <a:pt x="788951" y="-20395"/>
                  <a:pt x="549250" y="18283"/>
                </a:cubicBezTo>
                <a:cubicBezTo>
                  <a:pt x="300394" y="1585"/>
                  <a:pt x="129576" y="39868"/>
                  <a:pt x="0" y="18283"/>
                </a:cubicBezTo>
                <a:cubicBezTo>
                  <a:pt x="-929" y="13361"/>
                  <a:pt x="1397" y="8467"/>
                  <a:pt x="0" y="0"/>
                </a:cubicBezTo>
                <a:close/>
              </a:path>
              <a:path w="1554480" h="18283"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3866" y="4437"/>
                  <a:pt x="1553706" y="14607"/>
                  <a:pt x="1554480" y="18283"/>
                </a:cubicBezTo>
                <a:cubicBezTo>
                  <a:pt x="1337806" y="13647"/>
                  <a:pt x="1308467" y="24454"/>
                  <a:pt x="1067410" y="18283"/>
                </a:cubicBezTo>
                <a:cubicBezTo>
                  <a:pt x="824349" y="17710"/>
                  <a:pt x="783437" y="28718"/>
                  <a:pt x="518160" y="18283"/>
                </a:cubicBezTo>
                <a:cubicBezTo>
                  <a:pt x="272666" y="9522"/>
                  <a:pt x="132542" y="-3616"/>
                  <a:pt x="0" y="18283"/>
                </a:cubicBezTo>
                <a:cubicBezTo>
                  <a:pt x="-341" y="9458"/>
                  <a:pt x="-826" y="7673"/>
                  <a:pt x="0" y="0"/>
                </a:cubicBezTo>
                <a:close/>
              </a:path>
              <a:path w="1554480" h="18283"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4068" y="5367"/>
                  <a:pt x="1554562" y="14050"/>
                  <a:pt x="1554480" y="18283"/>
                </a:cubicBezTo>
                <a:cubicBezTo>
                  <a:pt x="1366718" y="9428"/>
                  <a:pt x="1218290" y="31211"/>
                  <a:pt x="1067410" y="18283"/>
                </a:cubicBezTo>
                <a:cubicBezTo>
                  <a:pt x="900327" y="-4255"/>
                  <a:pt x="792178" y="10877"/>
                  <a:pt x="549250" y="18283"/>
                </a:cubicBezTo>
                <a:cubicBezTo>
                  <a:pt x="295300" y="7410"/>
                  <a:pt x="142619" y="45346"/>
                  <a:pt x="0" y="18283"/>
                </a:cubicBezTo>
                <a:cubicBezTo>
                  <a:pt x="-218" y="13459"/>
                  <a:pt x="1616" y="8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495" y="5601"/>
                          <a:pt x="1554456" y="13999"/>
                          <a:pt x="1554480" y="18283"/>
                        </a:cubicBezTo>
                        <a:cubicBezTo>
                          <a:pt x="1338847" y="6122"/>
                          <a:pt x="1215066" y="37846"/>
                          <a:pt x="1067410" y="18283"/>
                        </a:cubicBezTo>
                        <a:cubicBezTo>
                          <a:pt x="919754" y="-1280"/>
                          <a:pt x="800465" y="3075"/>
                          <a:pt x="549250" y="18283"/>
                        </a:cubicBezTo>
                        <a:cubicBezTo>
                          <a:pt x="298035" y="33491"/>
                          <a:pt x="158868" y="22764"/>
                          <a:pt x="0" y="18283"/>
                        </a:cubicBezTo>
                        <a:cubicBezTo>
                          <a:pt x="-801" y="13132"/>
                          <a:pt x="683" y="7937"/>
                          <a:pt x="0" y="0"/>
                        </a:cubicBezTo>
                        <a:close/>
                      </a:path>
                      <a:path w="1554480" h="18283"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3823" y="4684"/>
                          <a:pt x="1554013" y="14624"/>
                          <a:pt x="1554480" y="18283"/>
                        </a:cubicBezTo>
                        <a:cubicBezTo>
                          <a:pt x="1336087" y="12167"/>
                          <a:pt x="1310024" y="19754"/>
                          <a:pt x="1067410" y="18283"/>
                        </a:cubicBezTo>
                        <a:cubicBezTo>
                          <a:pt x="824796" y="16813"/>
                          <a:pt x="787902" y="34642"/>
                          <a:pt x="518160" y="18283"/>
                        </a:cubicBezTo>
                        <a:cubicBezTo>
                          <a:pt x="248418" y="1925"/>
                          <a:pt x="133160" y="9200"/>
                          <a:pt x="0" y="18283"/>
                        </a:cubicBezTo>
                        <a:cubicBezTo>
                          <a:pt x="-569" y="9314"/>
                          <a:pt x="-689" y="764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200" dirty="0"/>
          </a:p>
        </p:txBody>
      </p:sp>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19</a:t>
            </a:fld>
            <a:endParaRPr lang="en-US" sz="1200">
              <a:latin typeface="+mn-lt"/>
              <a:cs typeface="+mn-cs"/>
            </a:endParaRPr>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
        <p:nvSpPr>
          <p:cNvPr id="5" name="TextBox 4">
            <a:extLst>
              <a:ext uri="{FF2B5EF4-FFF2-40B4-BE49-F238E27FC236}">
                <a16:creationId xmlns:a16="http://schemas.microsoft.com/office/drawing/2014/main" id="{E3FA5B49-753C-FE5C-E459-4E66765BF294}"/>
              </a:ext>
            </a:extLst>
          </p:cNvPr>
          <p:cNvSpPr txBox="1"/>
          <p:nvPr/>
        </p:nvSpPr>
        <p:spPr>
          <a:xfrm>
            <a:off x="5459142" y="680060"/>
            <a:ext cx="5631774" cy="3731919"/>
          </a:xfrm>
          <a:prstGeom prst="rect">
            <a:avLst/>
          </a:prstGeom>
          <a:noFill/>
        </p:spPr>
        <p:txBody>
          <a:bodyPr wrap="square" rtlCol="0">
            <a:spAutoFit/>
          </a:bodyPr>
          <a:lstStyle/>
          <a:p>
            <a:pPr>
              <a:lnSpc>
                <a:spcPct val="107000"/>
              </a:lnSpc>
              <a:spcBef>
                <a:spcPts val="1200"/>
              </a:spcBef>
            </a:pPr>
            <a:r>
              <a:rPr lang="en-IN" sz="1800" b="1" kern="0" dirty="0">
                <a:solidFill>
                  <a:srgbClr val="2F5496"/>
                </a:solidFill>
                <a:effectLst/>
                <a:latin typeface="Calibri Light" panose="020F0302020204030204" pitchFamily="34" charset="0"/>
                <a:ea typeface="Times New Roman" panose="02020603050405020304" pitchFamily="18" charset="0"/>
                <a:cs typeface="Mangal" panose="02040503050203030202" pitchFamily="18" charset="0"/>
              </a:rPr>
              <a:t>BACKTESTING</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Back testing involves applying a strategy or predictive model to historical data to determine its accuracy. </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It can be used to test and compare the viability of trading strategies so traders can employ and tweak successful strategies.</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It allows traders to test trading strategies without the need to risk capital.</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Common back testing measures include net profit/loss, return, risk-adjusted return, market exposure, and volatility.</a:t>
            </a:r>
          </a:p>
          <a:p>
            <a:endParaRPr lang="en-IN" dirty="0"/>
          </a:p>
        </p:txBody>
      </p:sp>
      <p:pic>
        <p:nvPicPr>
          <p:cNvPr id="6" name="Picture 5" descr="Graphical user interface, text&#10;&#10;Description automatically generated">
            <a:extLst>
              <a:ext uri="{FF2B5EF4-FFF2-40B4-BE49-F238E27FC236}">
                <a16:creationId xmlns:a16="http://schemas.microsoft.com/office/drawing/2014/main" id="{3506553C-B69E-3295-0ACA-31DE0EAB5D56}"/>
              </a:ext>
            </a:extLst>
          </p:cNvPr>
          <p:cNvPicPr>
            <a:picLocks noChangeAspect="1"/>
          </p:cNvPicPr>
          <p:nvPr/>
        </p:nvPicPr>
        <p:blipFill>
          <a:blip r:embed="rId2"/>
          <a:stretch>
            <a:fillRect/>
          </a:stretch>
        </p:blipFill>
        <p:spPr>
          <a:xfrm>
            <a:off x="2138440" y="4067034"/>
            <a:ext cx="7342118" cy="2110906"/>
          </a:xfrm>
          <a:prstGeom prst="rect">
            <a:avLst/>
          </a:prstGeom>
        </p:spPr>
      </p:pic>
    </p:spTree>
    <p:extLst>
      <p:ext uri="{BB962C8B-B14F-4D97-AF65-F5344CB8AC3E}">
        <p14:creationId xmlns:p14="http://schemas.microsoft.com/office/powerpoint/2010/main" val="1503643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05" y="1086678"/>
            <a:ext cx="11585865" cy="2809461"/>
          </a:xfrm>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S&amp;P 500 index serves as a statistical gauge of the performance of the 500 largest stocks in the United States. </a:t>
            </a:r>
          </a:p>
          <a:p>
            <a:r>
              <a:rPr lang="en-IN" sz="1800" dirty="0">
                <a:effectLst/>
                <a:latin typeface="Calibri" panose="020F0502020204030204" pitchFamily="34" charset="0"/>
                <a:ea typeface="Calibri" panose="020F0502020204030204" pitchFamily="34" charset="0"/>
                <a:cs typeface="Mangal" panose="02040503050203030202" pitchFamily="18" charset="0"/>
              </a:rPr>
              <a:t>The S&amp;P 500 serves as a common standard against which the performance of a portfolio can be measured </a:t>
            </a:r>
            <a:endParaRPr lang="en-US" sz="2000" dirty="0">
              <a:sym typeface="+mn-ea"/>
            </a:endParaRPr>
          </a:p>
          <a:p>
            <a:endParaRPr lang="en-US" sz="2000" dirty="0"/>
          </a:p>
          <a:p>
            <a:endParaRPr lang="en-US" sz="2000" dirty="0"/>
          </a:p>
          <a:p>
            <a:endParaRPr lang="en-US" sz="2000" dirty="0"/>
          </a:p>
        </p:txBody>
      </p:sp>
      <p:sp>
        <p:nvSpPr>
          <p:cNvPr id="3" name="Slide Number Placeholder 2"/>
          <p:cNvSpPr>
            <a:spLocks noGrp="1"/>
          </p:cNvSpPr>
          <p:nvPr>
            <p:ph type="sldNum" sz="quarter" idx="14"/>
          </p:nvPr>
        </p:nvSpPr>
        <p:spPr/>
        <p:txBody>
          <a:bodyPr/>
          <a:lstStyle/>
          <a:p>
            <a:fld id="{12342C3A-DD85-7843-B416-BD52AB030D59}" type="slidenum">
              <a:rPr lang="en-US" smtClean="0"/>
              <a:t>2</a:t>
            </a:fld>
            <a:endParaRPr lang="en-US" dirty="0"/>
          </a:p>
        </p:txBody>
      </p:sp>
      <p:sp>
        <p:nvSpPr>
          <p:cNvPr id="7" name="Title 6">
            <a:extLst>
              <a:ext uri="{FF2B5EF4-FFF2-40B4-BE49-F238E27FC236}">
                <a16:creationId xmlns:a16="http://schemas.microsoft.com/office/drawing/2014/main" id="{CBFCE00D-B2A8-E68C-6E6C-3EEC18961A55}"/>
              </a:ext>
            </a:extLst>
          </p:cNvPr>
          <p:cNvSpPr>
            <a:spLocks noGrp="1"/>
          </p:cNvSpPr>
          <p:nvPr>
            <p:ph type="title"/>
          </p:nvPr>
        </p:nvSpPr>
        <p:spPr/>
        <p:txBody>
          <a:bodyPr/>
          <a:lstStyle/>
          <a:p>
            <a:r>
              <a:rPr lang="en-IN" dirty="0"/>
              <a:t>S&amp;P</a:t>
            </a:r>
          </a:p>
        </p:txBody>
      </p:sp>
      <p:pic>
        <p:nvPicPr>
          <p:cNvPr id="4" name="Picture 3" descr="Graphical user interface, application, table&#10;&#10;Description automatically generated">
            <a:extLst>
              <a:ext uri="{FF2B5EF4-FFF2-40B4-BE49-F238E27FC236}">
                <a16:creationId xmlns:a16="http://schemas.microsoft.com/office/drawing/2014/main" id="{E15C1343-45D2-4713-7F84-0783955A07FD}"/>
              </a:ext>
            </a:extLst>
          </p:cNvPr>
          <p:cNvPicPr>
            <a:picLocks noChangeAspect="1"/>
          </p:cNvPicPr>
          <p:nvPr/>
        </p:nvPicPr>
        <p:blipFill>
          <a:blip r:embed="rId2"/>
          <a:stretch>
            <a:fillRect/>
          </a:stretch>
        </p:blipFill>
        <p:spPr>
          <a:xfrm>
            <a:off x="737248" y="2190529"/>
            <a:ext cx="5731510" cy="3411220"/>
          </a:xfrm>
          <a:prstGeom prst="rect">
            <a:avLst/>
          </a:prstGeom>
        </p:spPr>
      </p:pic>
      <p:pic>
        <p:nvPicPr>
          <p:cNvPr id="5" name="Picture 4" descr="Text&#10;&#10;Description automatically generated">
            <a:extLst>
              <a:ext uri="{FF2B5EF4-FFF2-40B4-BE49-F238E27FC236}">
                <a16:creationId xmlns:a16="http://schemas.microsoft.com/office/drawing/2014/main" id="{C1427512-922B-68EE-D0F1-36E3DFB506AC}"/>
              </a:ext>
            </a:extLst>
          </p:cNvPr>
          <p:cNvPicPr>
            <a:picLocks noChangeAspect="1"/>
          </p:cNvPicPr>
          <p:nvPr/>
        </p:nvPicPr>
        <p:blipFill>
          <a:blip r:embed="rId3"/>
          <a:stretch>
            <a:fillRect/>
          </a:stretch>
        </p:blipFill>
        <p:spPr>
          <a:xfrm>
            <a:off x="7344465" y="2701069"/>
            <a:ext cx="3171825" cy="20478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1" y="357710"/>
            <a:ext cx="4549248" cy="1365073"/>
          </a:xfrm>
        </p:spPr>
        <p:txBody>
          <a:bodyPr vert="horz" lIns="91440" tIns="45720" rIns="91440" bIns="45720" rtlCol="0" anchor="ctr">
            <a:normAutofit/>
          </a:bodyPr>
          <a:lstStyle/>
          <a:p>
            <a:pPr defTabSz="914400">
              <a:lnSpc>
                <a:spcPct val="90000"/>
              </a:lnSpc>
            </a:pPr>
            <a:r>
              <a:rPr lang="en-US" sz="2800" kern="1200" dirty="0">
                <a:solidFill>
                  <a:schemeClr val="tx1"/>
                </a:solidFill>
                <a:latin typeface="+mj-lt"/>
                <a:ea typeface="+mj-ea"/>
                <a:cs typeface="+mj-cs"/>
              </a:rPr>
              <a:t> RESULTS OF BACK TESTING</a:t>
            </a:r>
          </a:p>
        </p:txBody>
      </p:sp>
      <p:sp>
        <p:nvSpPr>
          <p:cNvPr id="9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5028" y="1225298"/>
            <a:ext cx="1554480" cy="18283"/>
          </a:xfrm>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 name="connsiteX0" fmla="*/ 0 w 1554480"/>
              <a:gd name="connsiteY0" fmla="*/ 0 h 18283"/>
              <a:gd name="connsiteX1" fmla="*/ 502615 w 1554480"/>
              <a:gd name="connsiteY1" fmla="*/ 0 h 18283"/>
              <a:gd name="connsiteX2" fmla="*/ 974141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1816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778" y="5353"/>
                  <a:pt x="1554484" y="13869"/>
                  <a:pt x="1554480" y="18283"/>
                </a:cubicBezTo>
                <a:cubicBezTo>
                  <a:pt x="1328957" y="7746"/>
                  <a:pt x="1207025" y="32298"/>
                  <a:pt x="1067410" y="18283"/>
                </a:cubicBezTo>
                <a:cubicBezTo>
                  <a:pt x="897316" y="-2873"/>
                  <a:pt x="788951" y="-20395"/>
                  <a:pt x="549250" y="18283"/>
                </a:cubicBezTo>
                <a:cubicBezTo>
                  <a:pt x="300394" y="1585"/>
                  <a:pt x="129576" y="39868"/>
                  <a:pt x="0" y="18283"/>
                </a:cubicBezTo>
                <a:cubicBezTo>
                  <a:pt x="-929" y="13361"/>
                  <a:pt x="1397" y="8467"/>
                  <a:pt x="0" y="0"/>
                </a:cubicBezTo>
                <a:close/>
              </a:path>
              <a:path w="1554480" h="18283"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3866" y="4437"/>
                  <a:pt x="1553706" y="14607"/>
                  <a:pt x="1554480" y="18283"/>
                </a:cubicBezTo>
                <a:cubicBezTo>
                  <a:pt x="1337806" y="13647"/>
                  <a:pt x="1308467" y="24454"/>
                  <a:pt x="1067410" y="18283"/>
                </a:cubicBezTo>
                <a:cubicBezTo>
                  <a:pt x="824349" y="17710"/>
                  <a:pt x="783437" y="28718"/>
                  <a:pt x="518160" y="18283"/>
                </a:cubicBezTo>
                <a:cubicBezTo>
                  <a:pt x="272666" y="9522"/>
                  <a:pt x="132542" y="-3616"/>
                  <a:pt x="0" y="18283"/>
                </a:cubicBezTo>
                <a:cubicBezTo>
                  <a:pt x="-341" y="9458"/>
                  <a:pt x="-826" y="7673"/>
                  <a:pt x="0" y="0"/>
                </a:cubicBezTo>
                <a:close/>
              </a:path>
              <a:path w="1554480" h="18283"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4068" y="5367"/>
                  <a:pt x="1554562" y="14050"/>
                  <a:pt x="1554480" y="18283"/>
                </a:cubicBezTo>
                <a:cubicBezTo>
                  <a:pt x="1366718" y="9428"/>
                  <a:pt x="1218290" y="31211"/>
                  <a:pt x="1067410" y="18283"/>
                </a:cubicBezTo>
                <a:cubicBezTo>
                  <a:pt x="900327" y="-4255"/>
                  <a:pt x="792178" y="10877"/>
                  <a:pt x="549250" y="18283"/>
                </a:cubicBezTo>
                <a:cubicBezTo>
                  <a:pt x="295300" y="7410"/>
                  <a:pt x="142619" y="45346"/>
                  <a:pt x="0" y="18283"/>
                </a:cubicBezTo>
                <a:cubicBezTo>
                  <a:pt x="-218" y="13459"/>
                  <a:pt x="1616" y="8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495" y="5601"/>
                          <a:pt x="1554456" y="13999"/>
                          <a:pt x="1554480" y="18283"/>
                        </a:cubicBezTo>
                        <a:cubicBezTo>
                          <a:pt x="1338847" y="6122"/>
                          <a:pt x="1215066" y="37846"/>
                          <a:pt x="1067410" y="18283"/>
                        </a:cubicBezTo>
                        <a:cubicBezTo>
                          <a:pt x="919754" y="-1280"/>
                          <a:pt x="800465" y="3075"/>
                          <a:pt x="549250" y="18283"/>
                        </a:cubicBezTo>
                        <a:cubicBezTo>
                          <a:pt x="298035" y="33491"/>
                          <a:pt x="158868" y="22764"/>
                          <a:pt x="0" y="18283"/>
                        </a:cubicBezTo>
                        <a:cubicBezTo>
                          <a:pt x="-801" y="13132"/>
                          <a:pt x="683" y="7937"/>
                          <a:pt x="0" y="0"/>
                        </a:cubicBezTo>
                        <a:close/>
                      </a:path>
                      <a:path w="1554480" h="18283"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3823" y="4684"/>
                          <a:pt x="1554013" y="14624"/>
                          <a:pt x="1554480" y="18283"/>
                        </a:cubicBezTo>
                        <a:cubicBezTo>
                          <a:pt x="1336087" y="12167"/>
                          <a:pt x="1310024" y="19754"/>
                          <a:pt x="1067410" y="18283"/>
                        </a:cubicBezTo>
                        <a:cubicBezTo>
                          <a:pt x="824796" y="16813"/>
                          <a:pt x="787902" y="34642"/>
                          <a:pt x="518160" y="18283"/>
                        </a:cubicBezTo>
                        <a:cubicBezTo>
                          <a:pt x="248418" y="1925"/>
                          <a:pt x="133160" y="9200"/>
                          <a:pt x="0" y="18283"/>
                        </a:cubicBezTo>
                        <a:cubicBezTo>
                          <a:pt x="-569" y="9314"/>
                          <a:pt x="-689" y="764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200" dirty="0"/>
          </a:p>
        </p:txBody>
      </p:sp>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20</a:t>
            </a:fld>
            <a:endParaRPr lang="en-US" sz="1200">
              <a:latin typeface="+mn-lt"/>
              <a:cs typeface="+mn-cs"/>
            </a:endParaRPr>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
        <p:nvSpPr>
          <p:cNvPr id="3" name="TextBox 2">
            <a:extLst>
              <a:ext uri="{FF2B5EF4-FFF2-40B4-BE49-F238E27FC236}">
                <a16:creationId xmlns:a16="http://schemas.microsoft.com/office/drawing/2014/main" id="{5FC3EC5E-6AEF-8F3E-DDF6-35EA0F76AF46}"/>
              </a:ext>
            </a:extLst>
          </p:cNvPr>
          <p:cNvSpPr txBox="1"/>
          <p:nvPr/>
        </p:nvSpPr>
        <p:spPr>
          <a:xfrm>
            <a:off x="1138342" y="2968487"/>
            <a:ext cx="9789670" cy="1200329"/>
          </a:xfrm>
          <a:prstGeom prst="rect">
            <a:avLst/>
          </a:prstGeom>
          <a:noFill/>
        </p:spPr>
        <p:txBody>
          <a:bodyPr wrap="square" rtlCol="0">
            <a:spAutoFit/>
          </a:bodyPr>
          <a:lstStyle/>
          <a:p>
            <a:r>
              <a:rPr lang="en-IN" dirty="0"/>
              <a:t>Link to the Tear sheet-</a:t>
            </a:r>
          </a:p>
          <a:p>
            <a:endParaRPr lang="en-IN" dirty="0"/>
          </a:p>
          <a:p>
            <a:r>
              <a:rPr lang="en-IN" dirty="0">
                <a:hlinkClick r:id="rId2"/>
              </a:rPr>
              <a:t>https://drive.google.com/file/d/1iete-PKCP90kL7KK76TBJdQc-69T2VIg/view?usp=share_link</a:t>
            </a:r>
            <a:endParaRPr lang="en-IN" dirty="0"/>
          </a:p>
          <a:p>
            <a:endParaRPr lang="en-IN" dirty="0"/>
          </a:p>
        </p:txBody>
      </p:sp>
    </p:spTree>
    <p:extLst>
      <p:ext uri="{BB962C8B-B14F-4D97-AF65-F5344CB8AC3E}">
        <p14:creationId xmlns:p14="http://schemas.microsoft.com/office/powerpoint/2010/main" val="3699918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1" y="357710"/>
            <a:ext cx="4549248" cy="1365073"/>
          </a:xfrm>
        </p:spPr>
        <p:txBody>
          <a:bodyPr vert="horz" lIns="91440" tIns="45720" rIns="91440" bIns="45720" rtlCol="0" anchor="ctr">
            <a:normAutofit/>
          </a:bodyPr>
          <a:lstStyle/>
          <a:p>
            <a:pPr defTabSz="914400">
              <a:lnSpc>
                <a:spcPct val="90000"/>
              </a:lnSpc>
            </a:pPr>
            <a:r>
              <a:rPr lang="en-US" sz="2800" kern="1200" dirty="0">
                <a:solidFill>
                  <a:schemeClr val="tx1"/>
                </a:solidFill>
                <a:latin typeface="+mj-lt"/>
                <a:ea typeface="+mj-ea"/>
                <a:cs typeface="+mj-cs"/>
              </a:rPr>
              <a:t> </a:t>
            </a:r>
            <a:r>
              <a:rPr lang="en-US" sz="2800" dirty="0">
                <a:latin typeface="+mj-lt"/>
                <a:cs typeface="+mj-cs"/>
              </a:rPr>
              <a:t>ARCH Model</a:t>
            </a:r>
            <a:endParaRPr lang="en-US" sz="2800" kern="1200" dirty="0">
              <a:solidFill>
                <a:schemeClr val="tx1"/>
              </a:solidFill>
              <a:latin typeface="+mj-lt"/>
              <a:ea typeface="+mj-ea"/>
              <a:cs typeface="+mj-cs"/>
            </a:endParaRPr>
          </a:p>
        </p:txBody>
      </p:sp>
      <p:sp>
        <p:nvSpPr>
          <p:cNvPr id="9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5028" y="1225298"/>
            <a:ext cx="1554480" cy="18283"/>
          </a:xfrm>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 name="connsiteX0" fmla="*/ 0 w 1554480"/>
              <a:gd name="connsiteY0" fmla="*/ 0 h 18283"/>
              <a:gd name="connsiteX1" fmla="*/ 502615 w 1554480"/>
              <a:gd name="connsiteY1" fmla="*/ 0 h 18283"/>
              <a:gd name="connsiteX2" fmla="*/ 974141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1816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778" y="5353"/>
                  <a:pt x="1554484" y="13869"/>
                  <a:pt x="1554480" y="18283"/>
                </a:cubicBezTo>
                <a:cubicBezTo>
                  <a:pt x="1328957" y="7746"/>
                  <a:pt x="1207025" y="32298"/>
                  <a:pt x="1067410" y="18283"/>
                </a:cubicBezTo>
                <a:cubicBezTo>
                  <a:pt x="897316" y="-2873"/>
                  <a:pt x="788951" y="-20395"/>
                  <a:pt x="549250" y="18283"/>
                </a:cubicBezTo>
                <a:cubicBezTo>
                  <a:pt x="300394" y="1585"/>
                  <a:pt x="129576" y="39868"/>
                  <a:pt x="0" y="18283"/>
                </a:cubicBezTo>
                <a:cubicBezTo>
                  <a:pt x="-929" y="13361"/>
                  <a:pt x="1397" y="8467"/>
                  <a:pt x="0" y="0"/>
                </a:cubicBezTo>
                <a:close/>
              </a:path>
              <a:path w="1554480" h="18283"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3866" y="4437"/>
                  <a:pt x="1553706" y="14607"/>
                  <a:pt x="1554480" y="18283"/>
                </a:cubicBezTo>
                <a:cubicBezTo>
                  <a:pt x="1337806" y="13647"/>
                  <a:pt x="1308467" y="24454"/>
                  <a:pt x="1067410" y="18283"/>
                </a:cubicBezTo>
                <a:cubicBezTo>
                  <a:pt x="824349" y="17710"/>
                  <a:pt x="783437" y="28718"/>
                  <a:pt x="518160" y="18283"/>
                </a:cubicBezTo>
                <a:cubicBezTo>
                  <a:pt x="272666" y="9522"/>
                  <a:pt x="132542" y="-3616"/>
                  <a:pt x="0" y="18283"/>
                </a:cubicBezTo>
                <a:cubicBezTo>
                  <a:pt x="-341" y="9458"/>
                  <a:pt x="-826" y="7673"/>
                  <a:pt x="0" y="0"/>
                </a:cubicBezTo>
                <a:close/>
              </a:path>
              <a:path w="1554480" h="18283"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4068" y="5367"/>
                  <a:pt x="1554562" y="14050"/>
                  <a:pt x="1554480" y="18283"/>
                </a:cubicBezTo>
                <a:cubicBezTo>
                  <a:pt x="1366718" y="9428"/>
                  <a:pt x="1218290" y="31211"/>
                  <a:pt x="1067410" y="18283"/>
                </a:cubicBezTo>
                <a:cubicBezTo>
                  <a:pt x="900327" y="-4255"/>
                  <a:pt x="792178" y="10877"/>
                  <a:pt x="549250" y="18283"/>
                </a:cubicBezTo>
                <a:cubicBezTo>
                  <a:pt x="295300" y="7410"/>
                  <a:pt x="142619" y="45346"/>
                  <a:pt x="0" y="18283"/>
                </a:cubicBezTo>
                <a:cubicBezTo>
                  <a:pt x="-218" y="13459"/>
                  <a:pt x="1616" y="8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8283"/>
                      <a:gd name="connsiteX1" fmla="*/ 549250 w 1554480"/>
                      <a:gd name="connsiteY1" fmla="*/ 0 h 18283"/>
                      <a:gd name="connsiteX2" fmla="*/ 1082954 w 1554480"/>
                      <a:gd name="connsiteY2" fmla="*/ 0 h 18283"/>
                      <a:gd name="connsiteX3" fmla="*/ 1554480 w 1554480"/>
                      <a:gd name="connsiteY3" fmla="*/ 0 h 18283"/>
                      <a:gd name="connsiteX4" fmla="*/ 1554480 w 1554480"/>
                      <a:gd name="connsiteY4" fmla="*/ 18283 h 18283"/>
                      <a:gd name="connsiteX5" fmla="*/ 1067410 w 1554480"/>
                      <a:gd name="connsiteY5" fmla="*/ 18283 h 18283"/>
                      <a:gd name="connsiteX6" fmla="*/ 549250 w 1554480"/>
                      <a:gd name="connsiteY6" fmla="*/ 18283 h 18283"/>
                      <a:gd name="connsiteX7" fmla="*/ 0 w 1554480"/>
                      <a:gd name="connsiteY7" fmla="*/ 18283 h 18283"/>
                      <a:gd name="connsiteX8" fmla="*/ 0 w 1554480"/>
                      <a:gd name="connsiteY8" fmla="*/ 0 h 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3"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495" y="5601"/>
                          <a:pt x="1554456" y="13999"/>
                          <a:pt x="1554480" y="18283"/>
                        </a:cubicBezTo>
                        <a:cubicBezTo>
                          <a:pt x="1338847" y="6122"/>
                          <a:pt x="1215066" y="37846"/>
                          <a:pt x="1067410" y="18283"/>
                        </a:cubicBezTo>
                        <a:cubicBezTo>
                          <a:pt x="919754" y="-1280"/>
                          <a:pt x="800465" y="3075"/>
                          <a:pt x="549250" y="18283"/>
                        </a:cubicBezTo>
                        <a:cubicBezTo>
                          <a:pt x="298035" y="33491"/>
                          <a:pt x="158868" y="22764"/>
                          <a:pt x="0" y="18283"/>
                        </a:cubicBezTo>
                        <a:cubicBezTo>
                          <a:pt x="-801" y="13132"/>
                          <a:pt x="683" y="7937"/>
                          <a:pt x="0" y="0"/>
                        </a:cubicBezTo>
                        <a:close/>
                      </a:path>
                      <a:path w="1554480" h="18283"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3823" y="4684"/>
                          <a:pt x="1554013" y="14624"/>
                          <a:pt x="1554480" y="18283"/>
                        </a:cubicBezTo>
                        <a:cubicBezTo>
                          <a:pt x="1336087" y="12167"/>
                          <a:pt x="1310024" y="19754"/>
                          <a:pt x="1067410" y="18283"/>
                        </a:cubicBezTo>
                        <a:cubicBezTo>
                          <a:pt x="824796" y="16813"/>
                          <a:pt x="787902" y="34642"/>
                          <a:pt x="518160" y="18283"/>
                        </a:cubicBezTo>
                        <a:cubicBezTo>
                          <a:pt x="248418" y="1925"/>
                          <a:pt x="133160" y="9200"/>
                          <a:pt x="0" y="18283"/>
                        </a:cubicBezTo>
                        <a:cubicBezTo>
                          <a:pt x="-569" y="9314"/>
                          <a:pt x="-689" y="764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200" dirty="0"/>
          </a:p>
        </p:txBody>
      </p:sp>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21</a:t>
            </a:fld>
            <a:endParaRPr lang="en-US" sz="1200">
              <a:latin typeface="+mn-lt"/>
              <a:cs typeface="+mn-cs"/>
            </a:endParaRPr>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
        <p:nvSpPr>
          <p:cNvPr id="5" name="TextBox 4">
            <a:extLst>
              <a:ext uri="{FF2B5EF4-FFF2-40B4-BE49-F238E27FC236}">
                <a16:creationId xmlns:a16="http://schemas.microsoft.com/office/drawing/2014/main" id="{92756B13-E837-1E1A-E811-5229EDC49B2B}"/>
              </a:ext>
            </a:extLst>
          </p:cNvPr>
          <p:cNvSpPr txBox="1"/>
          <p:nvPr/>
        </p:nvSpPr>
        <p:spPr>
          <a:xfrm>
            <a:off x="1028143" y="2860464"/>
            <a:ext cx="9607826" cy="1477328"/>
          </a:xfrm>
          <a:prstGeom prst="rect">
            <a:avLst/>
          </a:prstGeom>
          <a:noFill/>
        </p:spPr>
        <p:txBody>
          <a:bodyPr wrap="square" rtlCol="0">
            <a:spAutoFit/>
          </a:bodyPr>
          <a:lstStyle/>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An ARCH (autoregressive conditionally heteroscedastic) model is a model for the variance of a time series. </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ARCH models are used to describe a changing, possibly volatile variance. </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Mangal" panose="02040503050203030202" pitchFamily="18" charset="0"/>
              </a:rPr>
              <a:t>Although an ARCH model could possibly be used to describe a gradually increasing variance over time, most often it is used in situations in which there may be short periods of increased variation. </a:t>
            </a:r>
            <a:endParaRPr lang="en-IN" dirty="0"/>
          </a:p>
        </p:txBody>
      </p:sp>
    </p:spTree>
    <p:extLst>
      <p:ext uri="{BB962C8B-B14F-4D97-AF65-F5344CB8AC3E}">
        <p14:creationId xmlns:p14="http://schemas.microsoft.com/office/powerpoint/2010/main" val="2365810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38714" y="457200"/>
            <a:ext cx="10906799" cy="1368614"/>
          </a:xfrm>
        </p:spPr>
        <p:txBody>
          <a:bodyPr vert="horz" lIns="91440" tIns="45720" rIns="91440" bIns="45720" rtlCol="0" anchor="ctr">
            <a:normAutofit/>
          </a:bodyPr>
          <a:lstStyle/>
          <a:p>
            <a:pPr algn="ctr" defTabSz="914400">
              <a:lnSpc>
                <a:spcPct val="90000"/>
              </a:lnSpc>
            </a:pPr>
            <a:r>
              <a:rPr lang="en-US" sz="6500">
                <a:latin typeface="+mj-lt"/>
                <a:cs typeface="+mj-cs"/>
              </a:rPr>
              <a:t>Results of  ARCH Model</a:t>
            </a:r>
          </a:p>
        </p:txBody>
      </p:sp>
      <p:sp>
        <p:nvSpPr>
          <p:cNvPr id="9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8921" y="1850683"/>
            <a:ext cx="3290982" cy="18288"/>
          </a:xfrm>
          <a:custGeom>
            <a:avLst/>
            <a:gdLst>
              <a:gd name="connsiteX0" fmla="*/ 0 w 3290982"/>
              <a:gd name="connsiteY0" fmla="*/ 0 h 18288"/>
              <a:gd name="connsiteX1" fmla="*/ 658196 w 3290982"/>
              <a:gd name="connsiteY1" fmla="*/ 0 h 18288"/>
              <a:gd name="connsiteX2" fmla="*/ 1283483 w 3290982"/>
              <a:gd name="connsiteY2" fmla="*/ 0 h 18288"/>
              <a:gd name="connsiteX3" fmla="*/ 1908770 w 3290982"/>
              <a:gd name="connsiteY3" fmla="*/ 0 h 18288"/>
              <a:gd name="connsiteX4" fmla="*/ 2632786 w 3290982"/>
              <a:gd name="connsiteY4" fmla="*/ 0 h 18288"/>
              <a:gd name="connsiteX5" fmla="*/ 3290982 w 3290982"/>
              <a:gd name="connsiteY5" fmla="*/ 0 h 18288"/>
              <a:gd name="connsiteX6" fmla="*/ 3290982 w 3290982"/>
              <a:gd name="connsiteY6" fmla="*/ 18288 h 18288"/>
              <a:gd name="connsiteX7" fmla="*/ 2632786 w 3290982"/>
              <a:gd name="connsiteY7" fmla="*/ 18288 h 18288"/>
              <a:gd name="connsiteX8" fmla="*/ 2073319 w 3290982"/>
              <a:gd name="connsiteY8" fmla="*/ 18288 h 18288"/>
              <a:gd name="connsiteX9" fmla="*/ 1448032 w 3290982"/>
              <a:gd name="connsiteY9" fmla="*/ 18288 h 18288"/>
              <a:gd name="connsiteX10" fmla="*/ 822746 w 3290982"/>
              <a:gd name="connsiteY10" fmla="*/ 18288 h 18288"/>
              <a:gd name="connsiteX11" fmla="*/ 0 w 3290982"/>
              <a:gd name="connsiteY11" fmla="*/ 18288 h 18288"/>
              <a:gd name="connsiteX12" fmla="*/ 0 w 3290982"/>
              <a:gd name="connsiteY12" fmla="*/ 0 h 18288"/>
              <a:gd name="connsiteX0" fmla="*/ 0 w 3290982"/>
              <a:gd name="connsiteY0" fmla="*/ 0 h 18288"/>
              <a:gd name="connsiteX1" fmla="*/ 592377 w 3290982"/>
              <a:gd name="connsiteY1" fmla="*/ 0 h 18288"/>
              <a:gd name="connsiteX2" fmla="*/ 1316393 w 3290982"/>
              <a:gd name="connsiteY2" fmla="*/ 0 h 18288"/>
              <a:gd name="connsiteX3" fmla="*/ 1875860 w 3290982"/>
              <a:gd name="connsiteY3" fmla="*/ 0 h 18288"/>
              <a:gd name="connsiteX4" fmla="*/ 2435327 w 3290982"/>
              <a:gd name="connsiteY4" fmla="*/ 0 h 18288"/>
              <a:gd name="connsiteX5" fmla="*/ 3290982 w 3290982"/>
              <a:gd name="connsiteY5" fmla="*/ 0 h 18288"/>
              <a:gd name="connsiteX6" fmla="*/ 3290982 w 3290982"/>
              <a:gd name="connsiteY6" fmla="*/ 18288 h 18288"/>
              <a:gd name="connsiteX7" fmla="*/ 2665695 w 3290982"/>
              <a:gd name="connsiteY7" fmla="*/ 18288 h 18288"/>
              <a:gd name="connsiteX8" fmla="*/ 2040409 w 3290982"/>
              <a:gd name="connsiteY8" fmla="*/ 18288 h 18288"/>
              <a:gd name="connsiteX9" fmla="*/ 1415122 w 3290982"/>
              <a:gd name="connsiteY9" fmla="*/ 18288 h 18288"/>
              <a:gd name="connsiteX10" fmla="*/ 691106 w 3290982"/>
              <a:gd name="connsiteY10" fmla="*/ 18288 h 18288"/>
              <a:gd name="connsiteX11" fmla="*/ 0 w 3290982"/>
              <a:gd name="connsiteY11" fmla="*/ 18288 h 18288"/>
              <a:gd name="connsiteX12" fmla="*/ 0 w 329098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0982" h="18288" fill="none" extrusionOk="0">
                <a:moveTo>
                  <a:pt x="0" y="0"/>
                </a:moveTo>
                <a:cubicBezTo>
                  <a:pt x="159988" y="25465"/>
                  <a:pt x="303037" y="-58061"/>
                  <a:pt x="658196" y="0"/>
                </a:cubicBezTo>
                <a:cubicBezTo>
                  <a:pt x="978504" y="18736"/>
                  <a:pt x="1010897" y="-6582"/>
                  <a:pt x="1283483" y="0"/>
                </a:cubicBezTo>
                <a:cubicBezTo>
                  <a:pt x="1545699" y="8550"/>
                  <a:pt x="1750699" y="6342"/>
                  <a:pt x="1908770" y="0"/>
                </a:cubicBezTo>
                <a:cubicBezTo>
                  <a:pt x="2106056" y="5196"/>
                  <a:pt x="2487222" y="13417"/>
                  <a:pt x="2632786" y="0"/>
                </a:cubicBezTo>
                <a:cubicBezTo>
                  <a:pt x="2796886" y="-9435"/>
                  <a:pt x="3026606" y="-28598"/>
                  <a:pt x="3290982" y="0"/>
                </a:cubicBezTo>
                <a:cubicBezTo>
                  <a:pt x="3290540" y="7184"/>
                  <a:pt x="3290409" y="9771"/>
                  <a:pt x="3290982" y="18288"/>
                </a:cubicBezTo>
                <a:cubicBezTo>
                  <a:pt x="2964490" y="15312"/>
                  <a:pt x="2865707" y="10140"/>
                  <a:pt x="2632786" y="18288"/>
                </a:cubicBezTo>
                <a:cubicBezTo>
                  <a:pt x="2387977" y="46905"/>
                  <a:pt x="2294449" y="47469"/>
                  <a:pt x="2073319" y="18288"/>
                </a:cubicBezTo>
                <a:cubicBezTo>
                  <a:pt x="1865976" y="-3699"/>
                  <a:pt x="1631549" y="2611"/>
                  <a:pt x="1448032" y="18288"/>
                </a:cubicBezTo>
                <a:cubicBezTo>
                  <a:pt x="1225595" y="20438"/>
                  <a:pt x="1059383" y="73774"/>
                  <a:pt x="822746" y="18288"/>
                </a:cubicBezTo>
                <a:cubicBezTo>
                  <a:pt x="546839" y="23935"/>
                  <a:pt x="292638" y="56090"/>
                  <a:pt x="0" y="18288"/>
                </a:cubicBezTo>
                <a:cubicBezTo>
                  <a:pt x="-449" y="11682"/>
                  <a:pt x="228" y="3653"/>
                  <a:pt x="0" y="0"/>
                </a:cubicBezTo>
                <a:close/>
              </a:path>
              <a:path w="3290982" h="18288" stroke="0" extrusionOk="0">
                <a:moveTo>
                  <a:pt x="0" y="0"/>
                </a:moveTo>
                <a:cubicBezTo>
                  <a:pt x="235628" y="-27016"/>
                  <a:pt x="309487" y="19114"/>
                  <a:pt x="592377" y="0"/>
                </a:cubicBezTo>
                <a:cubicBezTo>
                  <a:pt x="881614" y="1663"/>
                  <a:pt x="980248" y="30132"/>
                  <a:pt x="1316393" y="0"/>
                </a:cubicBezTo>
                <a:cubicBezTo>
                  <a:pt x="1630431" y="-38662"/>
                  <a:pt x="1668281" y="-14446"/>
                  <a:pt x="1875860" y="0"/>
                </a:cubicBezTo>
                <a:cubicBezTo>
                  <a:pt x="2114939" y="35838"/>
                  <a:pt x="2278941" y="-6986"/>
                  <a:pt x="2435327" y="0"/>
                </a:cubicBezTo>
                <a:cubicBezTo>
                  <a:pt x="2583316" y="21490"/>
                  <a:pt x="3112988" y="-52470"/>
                  <a:pt x="3290982" y="0"/>
                </a:cubicBezTo>
                <a:cubicBezTo>
                  <a:pt x="3290955" y="3601"/>
                  <a:pt x="3291623" y="10012"/>
                  <a:pt x="3290982" y="18288"/>
                </a:cubicBezTo>
                <a:cubicBezTo>
                  <a:pt x="3122044" y="52911"/>
                  <a:pt x="2954377" y="35885"/>
                  <a:pt x="2665695" y="18288"/>
                </a:cubicBezTo>
                <a:cubicBezTo>
                  <a:pt x="2386676" y="-4796"/>
                  <a:pt x="2314159" y="-4717"/>
                  <a:pt x="2040409" y="18288"/>
                </a:cubicBezTo>
                <a:cubicBezTo>
                  <a:pt x="1760012" y="30740"/>
                  <a:pt x="1706210" y="32846"/>
                  <a:pt x="1415122" y="18288"/>
                </a:cubicBezTo>
                <a:cubicBezTo>
                  <a:pt x="1138422" y="-105"/>
                  <a:pt x="1009294" y="-5059"/>
                  <a:pt x="691106" y="18288"/>
                </a:cubicBezTo>
                <a:cubicBezTo>
                  <a:pt x="367590" y="35898"/>
                  <a:pt x="181721" y="-13460"/>
                  <a:pt x="0" y="18288"/>
                </a:cubicBezTo>
                <a:cubicBezTo>
                  <a:pt x="-58" y="15072"/>
                  <a:pt x="-1055" y="3930"/>
                  <a:pt x="0" y="0"/>
                </a:cubicBezTo>
                <a:close/>
              </a:path>
              <a:path w="3290982" h="18288" fill="none" stroke="0" extrusionOk="0">
                <a:moveTo>
                  <a:pt x="0" y="0"/>
                </a:moveTo>
                <a:cubicBezTo>
                  <a:pt x="163550" y="-26805"/>
                  <a:pt x="328595" y="-1735"/>
                  <a:pt x="658196" y="0"/>
                </a:cubicBezTo>
                <a:cubicBezTo>
                  <a:pt x="985297" y="20793"/>
                  <a:pt x="1008251" y="-3628"/>
                  <a:pt x="1283483" y="0"/>
                </a:cubicBezTo>
                <a:cubicBezTo>
                  <a:pt x="1555550" y="-1764"/>
                  <a:pt x="1702734" y="42611"/>
                  <a:pt x="1908770" y="0"/>
                </a:cubicBezTo>
                <a:cubicBezTo>
                  <a:pt x="2102284" y="17325"/>
                  <a:pt x="2437422" y="26349"/>
                  <a:pt x="2632786" y="0"/>
                </a:cubicBezTo>
                <a:cubicBezTo>
                  <a:pt x="2762288" y="-14818"/>
                  <a:pt x="3003222" y="2392"/>
                  <a:pt x="3290982" y="0"/>
                </a:cubicBezTo>
                <a:cubicBezTo>
                  <a:pt x="3290956" y="7514"/>
                  <a:pt x="3290451" y="9795"/>
                  <a:pt x="3290982" y="18288"/>
                </a:cubicBezTo>
                <a:cubicBezTo>
                  <a:pt x="2968636" y="31148"/>
                  <a:pt x="2856174" y="4702"/>
                  <a:pt x="2632786" y="18288"/>
                </a:cubicBezTo>
                <a:cubicBezTo>
                  <a:pt x="2400596" y="51770"/>
                  <a:pt x="2290817" y="45776"/>
                  <a:pt x="2073319" y="18288"/>
                </a:cubicBezTo>
                <a:cubicBezTo>
                  <a:pt x="1863716" y="-11767"/>
                  <a:pt x="1644135" y="3632"/>
                  <a:pt x="1448032" y="18288"/>
                </a:cubicBezTo>
                <a:cubicBezTo>
                  <a:pt x="1223201" y="39780"/>
                  <a:pt x="1049031" y="53488"/>
                  <a:pt x="822746" y="18288"/>
                </a:cubicBezTo>
                <a:cubicBezTo>
                  <a:pt x="593477" y="-51642"/>
                  <a:pt x="242936" y="54707"/>
                  <a:pt x="0" y="18288"/>
                </a:cubicBezTo>
                <a:cubicBezTo>
                  <a:pt x="-35" y="11391"/>
                  <a:pt x="-28" y="3692"/>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3290982"/>
                      <a:gd name="connsiteY0" fmla="*/ 0 h 18288"/>
                      <a:gd name="connsiteX1" fmla="*/ 658196 w 3290982"/>
                      <a:gd name="connsiteY1" fmla="*/ 0 h 18288"/>
                      <a:gd name="connsiteX2" fmla="*/ 1283483 w 3290982"/>
                      <a:gd name="connsiteY2" fmla="*/ 0 h 18288"/>
                      <a:gd name="connsiteX3" fmla="*/ 1908770 w 3290982"/>
                      <a:gd name="connsiteY3" fmla="*/ 0 h 18288"/>
                      <a:gd name="connsiteX4" fmla="*/ 2632786 w 3290982"/>
                      <a:gd name="connsiteY4" fmla="*/ 0 h 18288"/>
                      <a:gd name="connsiteX5" fmla="*/ 3290982 w 3290982"/>
                      <a:gd name="connsiteY5" fmla="*/ 0 h 18288"/>
                      <a:gd name="connsiteX6" fmla="*/ 3290982 w 3290982"/>
                      <a:gd name="connsiteY6" fmla="*/ 18288 h 18288"/>
                      <a:gd name="connsiteX7" fmla="*/ 2632786 w 3290982"/>
                      <a:gd name="connsiteY7" fmla="*/ 18288 h 18288"/>
                      <a:gd name="connsiteX8" fmla="*/ 2073319 w 3290982"/>
                      <a:gd name="connsiteY8" fmla="*/ 18288 h 18288"/>
                      <a:gd name="connsiteX9" fmla="*/ 1448032 w 3290982"/>
                      <a:gd name="connsiteY9" fmla="*/ 18288 h 18288"/>
                      <a:gd name="connsiteX10" fmla="*/ 822746 w 3290982"/>
                      <a:gd name="connsiteY10" fmla="*/ 18288 h 18288"/>
                      <a:gd name="connsiteX11" fmla="*/ 0 w 3290982"/>
                      <a:gd name="connsiteY11" fmla="*/ 18288 h 18288"/>
                      <a:gd name="connsiteX12" fmla="*/ 0 w 329098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0982" h="18288" fill="none" extrusionOk="0">
                        <a:moveTo>
                          <a:pt x="0" y="0"/>
                        </a:moveTo>
                        <a:cubicBezTo>
                          <a:pt x="143024" y="3667"/>
                          <a:pt x="333603" y="-24483"/>
                          <a:pt x="658196" y="0"/>
                        </a:cubicBezTo>
                        <a:cubicBezTo>
                          <a:pt x="982789" y="24483"/>
                          <a:pt x="1010443" y="-3472"/>
                          <a:pt x="1283483" y="0"/>
                        </a:cubicBezTo>
                        <a:cubicBezTo>
                          <a:pt x="1556523" y="3472"/>
                          <a:pt x="1717121" y="15130"/>
                          <a:pt x="1908770" y="0"/>
                        </a:cubicBezTo>
                        <a:cubicBezTo>
                          <a:pt x="2100419" y="-15130"/>
                          <a:pt x="2470246" y="23604"/>
                          <a:pt x="2632786" y="0"/>
                        </a:cubicBezTo>
                        <a:cubicBezTo>
                          <a:pt x="2795326" y="-23604"/>
                          <a:pt x="3008943" y="-8455"/>
                          <a:pt x="3290982" y="0"/>
                        </a:cubicBezTo>
                        <a:cubicBezTo>
                          <a:pt x="3290548" y="7551"/>
                          <a:pt x="3290515" y="9822"/>
                          <a:pt x="3290982" y="18288"/>
                        </a:cubicBezTo>
                        <a:cubicBezTo>
                          <a:pt x="2977997" y="21855"/>
                          <a:pt x="2877858" y="-7886"/>
                          <a:pt x="2632786" y="18288"/>
                        </a:cubicBezTo>
                        <a:cubicBezTo>
                          <a:pt x="2387714" y="44462"/>
                          <a:pt x="2286753" y="45988"/>
                          <a:pt x="2073319" y="18288"/>
                        </a:cubicBezTo>
                        <a:cubicBezTo>
                          <a:pt x="1859885" y="-9412"/>
                          <a:pt x="1677280" y="3670"/>
                          <a:pt x="1448032" y="18288"/>
                        </a:cubicBezTo>
                        <a:cubicBezTo>
                          <a:pt x="1218784" y="32906"/>
                          <a:pt x="1057563" y="36703"/>
                          <a:pt x="822746" y="18288"/>
                        </a:cubicBezTo>
                        <a:cubicBezTo>
                          <a:pt x="587929" y="-127"/>
                          <a:pt x="248887" y="52391"/>
                          <a:pt x="0" y="18288"/>
                        </a:cubicBezTo>
                        <a:cubicBezTo>
                          <a:pt x="60" y="11696"/>
                          <a:pt x="66" y="3758"/>
                          <a:pt x="0" y="0"/>
                        </a:cubicBezTo>
                        <a:close/>
                      </a:path>
                      <a:path w="3290982" h="18288" stroke="0" extrusionOk="0">
                        <a:moveTo>
                          <a:pt x="0" y="0"/>
                        </a:moveTo>
                        <a:cubicBezTo>
                          <a:pt x="236198" y="-24054"/>
                          <a:pt x="303299" y="21965"/>
                          <a:pt x="592377" y="0"/>
                        </a:cubicBezTo>
                        <a:cubicBezTo>
                          <a:pt x="881455" y="-21965"/>
                          <a:pt x="1002596" y="29945"/>
                          <a:pt x="1316393" y="0"/>
                        </a:cubicBezTo>
                        <a:cubicBezTo>
                          <a:pt x="1630190" y="-29945"/>
                          <a:pt x="1663874" y="-12217"/>
                          <a:pt x="1875860" y="0"/>
                        </a:cubicBezTo>
                        <a:cubicBezTo>
                          <a:pt x="2087846" y="12217"/>
                          <a:pt x="2273352" y="14901"/>
                          <a:pt x="2435327" y="0"/>
                        </a:cubicBezTo>
                        <a:cubicBezTo>
                          <a:pt x="2597302" y="-14901"/>
                          <a:pt x="3104818" y="-31766"/>
                          <a:pt x="3290982" y="0"/>
                        </a:cubicBezTo>
                        <a:cubicBezTo>
                          <a:pt x="3290900" y="4406"/>
                          <a:pt x="3290893" y="9982"/>
                          <a:pt x="3290982" y="18288"/>
                        </a:cubicBezTo>
                        <a:cubicBezTo>
                          <a:pt x="3120615" y="23079"/>
                          <a:pt x="2942966" y="38511"/>
                          <a:pt x="2665695" y="18288"/>
                        </a:cubicBezTo>
                        <a:cubicBezTo>
                          <a:pt x="2388424" y="-1935"/>
                          <a:pt x="2318928" y="-8274"/>
                          <a:pt x="2040409" y="18288"/>
                        </a:cubicBezTo>
                        <a:cubicBezTo>
                          <a:pt x="1761890" y="44850"/>
                          <a:pt x="1693731" y="28872"/>
                          <a:pt x="1415122" y="18288"/>
                        </a:cubicBezTo>
                        <a:cubicBezTo>
                          <a:pt x="1136513" y="7704"/>
                          <a:pt x="1012491" y="-5306"/>
                          <a:pt x="691106" y="18288"/>
                        </a:cubicBezTo>
                        <a:cubicBezTo>
                          <a:pt x="369721" y="41882"/>
                          <a:pt x="193060" y="-13911"/>
                          <a:pt x="0" y="18288"/>
                        </a:cubicBezTo>
                        <a:cubicBezTo>
                          <a:pt x="189" y="14288"/>
                          <a:pt x="-703" y="37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0B62BEF-86BE-B556-67AF-355FE7D1E05D}"/>
              </a:ext>
            </a:extLst>
          </p:cNvPr>
          <p:cNvPicPr>
            <a:picLocks noChangeAspect="1"/>
          </p:cNvPicPr>
          <p:nvPr/>
        </p:nvPicPr>
        <p:blipFill>
          <a:blip r:embed="rId2"/>
          <a:stretch>
            <a:fillRect/>
          </a:stretch>
        </p:blipFill>
        <p:spPr>
          <a:xfrm>
            <a:off x="363380" y="2642616"/>
            <a:ext cx="5526106" cy="3605784"/>
          </a:xfrm>
          <a:prstGeom prst="rect">
            <a:avLst/>
          </a:prstGeom>
        </p:spPr>
      </p:pic>
      <p:pic>
        <p:nvPicPr>
          <p:cNvPr id="11" name="Picture 10">
            <a:extLst>
              <a:ext uri="{FF2B5EF4-FFF2-40B4-BE49-F238E27FC236}">
                <a16:creationId xmlns:a16="http://schemas.microsoft.com/office/drawing/2014/main" id="{6CA1DD7E-6102-EE1B-8482-5A4A6C1C1E01}"/>
              </a:ext>
            </a:extLst>
          </p:cNvPr>
          <p:cNvPicPr>
            <a:picLocks noChangeAspect="1"/>
          </p:cNvPicPr>
          <p:nvPr/>
        </p:nvPicPr>
        <p:blipFill>
          <a:blip r:embed="rId3"/>
          <a:stretch>
            <a:fillRect/>
          </a:stretch>
        </p:blipFill>
        <p:spPr>
          <a:xfrm>
            <a:off x="6252867" y="2684444"/>
            <a:ext cx="5612954" cy="3522128"/>
          </a:xfrm>
          <a:prstGeom prst="rect">
            <a:avLst/>
          </a:prstGeom>
        </p:spPr>
      </p:pic>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22</a:t>
            </a:fld>
            <a:endParaRPr lang="en-US" sz="1200">
              <a:latin typeface="+mn-lt"/>
              <a:cs typeface="+mn-cs"/>
            </a:endParaRPr>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200" dirty="0"/>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
        <p:nvSpPr>
          <p:cNvPr id="5" name="TextBox 4">
            <a:extLst>
              <a:ext uri="{FF2B5EF4-FFF2-40B4-BE49-F238E27FC236}">
                <a16:creationId xmlns:a16="http://schemas.microsoft.com/office/drawing/2014/main" id="{92756B13-E837-1E1A-E811-5229EDC49B2B}"/>
              </a:ext>
            </a:extLst>
          </p:cNvPr>
          <p:cNvSpPr txBox="1"/>
          <p:nvPr/>
        </p:nvSpPr>
        <p:spPr>
          <a:xfrm>
            <a:off x="986612" y="2434434"/>
            <a:ext cx="9607826"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90435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B2AB2C-8404-20D0-0276-DBB6B30329CD}"/>
              </a:ext>
            </a:extLst>
          </p:cNvPr>
          <p:cNvSpPr>
            <a:spLocks noGrp="1"/>
          </p:cNvSpPr>
          <p:nvPr>
            <p:ph type="title"/>
          </p:nvPr>
        </p:nvSpPr>
        <p:spPr>
          <a:xfrm>
            <a:off x="638714" y="457200"/>
            <a:ext cx="10906799" cy="1368614"/>
          </a:xfrm>
        </p:spPr>
        <p:txBody>
          <a:bodyPr vert="horz" lIns="91440" tIns="45720" rIns="91440" bIns="45720" rtlCol="0" anchor="ctr">
            <a:normAutofit/>
          </a:bodyPr>
          <a:lstStyle/>
          <a:p>
            <a:pPr algn="ctr" defTabSz="914400">
              <a:lnSpc>
                <a:spcPct val="90000"/>
              </a:lnSpc>
            </a:pPr>
            <a:r>
              <a:rPr lang="en-US" sz="4400" dirty="0">
                <a:latin typeface="+mj-lt"/>
                <a:cs typeface="+mj-cs"/>
              </a:rPr>
              <a:t>Prediction of Volatility by Arch Model</a:t>
            </a:r>
          </a:p>
        </p:txBody>
      </p:sp>
      <p:sp>
        <p:nvSpPr>
          <p:cNvPr id="9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8921" y="1850683"/>
            <a:ext cx="3290982" cy="18288"/>
          </a:xfrm>
          <a:custGeom>
            <a:avLst/>
            <a:gdLst>
              <a:gd name="connsiteX0" fmla="*/ 0 w 3290982"/>
              <a:gd name="connsiteY0" fmla="*/ 0 h 18288"/>
              <a:gd name="connsiteX1" fmla="*/ 658196 w 3290982"/>
              <a:gd name="connsiteY1" fmla="*/ 0 h 18288"/>
              <a:gd name="connsiteX2" fmla="*/ 1283483 w 3290982"/>
              <a:gd name="connsiteY2" fmla="*/ 0 h 18288"/>
              <a:gd name="connsiteX3" fmla="*/ 1908770 w 3290982"/>
              <a:gd name="connsiteY3" fmla="*/ 0 h 18288"/>
              <a:gd name="connsiteX4" fmla="*/ 2632786 w 3290982"/>
              <a:gd name="connsiteY4" fmla="*/ 0 h 18288"/>
              <a:gd name="connsiteX5" fmla="*/ 3290982 w 3290982"/>
              <a:gd name="connsiteY5" fmla="*/ 0 h 18288"/>
              <a:gd name="connsiteX6" fmla="*/ 3290982 w 3290982"/>
              <a:gd name="connsiteY6" fmla="*/ 18288 h 18288"/>
              <a:gd name="connsiteX7" fmla="*/ 2632786 w 3290982"/>
              <a:gd name="connsiteY7" fmla="*/ 18288 h 18288"/>
              <a:gd name="connsiteX8" fmla="*/ 2073319 w 3290982"/>
              <a:gd name="connsiteY8" fmla="*/ 18288 h 18288"/>
              <a:gd name="connsiteX9" fmla="*/ 1448032 w 3290982"/>
              <a:gd name="connsiteY9" fmla="*/ 18288 h 18288"/>
              <a:gd name="connsiteX10" fmla="*/ 822746 w 3290982"/>
              <a:gd name="connsiteY10" fmla="*/ 18288 h 18288"/>
              <a:gd name="connsiteX11" fmla="*/ 0 w 3290982"/>
              <a:gd name="connsiteY11" fmla="*/ 18288 h 18288"/>
              <a:gd name="connsiteX12" fmla="*/ 0 w 3290982"/>
              <a:gd name="connsiteY12" fmla="*/ 0 h 18288"/>
              <a:gd name="connsiteX0" fmla="*/ 0 w 3290982"/>
              <a:gd name="connsiteY0" fmla="*/ 0 h 18288"/>
              <a:gd name="connsiteX1" fmla="*/ 592377 w 3290982"/>
              <a:gd name="connsiteY1" fmla="*/ 0 h 18288"/>
              <a:gd name="connsiteX2" fmla="*/ 1316393 w 3290982"/>
              <a:gd name="connsiteY2" fmla="*/ 0 h 18288"/>
              <a:gd name="connsiteX3" fmla="*/ 1875860 w 3290982"/>
              <a:gd name="connsiteY3" fmla="*/ 0 h 18288"/>
              <a:gd name="connsiteX4" fmla="*/ 2435327 w 3290982"/>
              <a:gd name="connsiteY4" fmla="*/ 0 h 18288"/>
              <a:gd name="connsiteX5" fmla="*/ 3290982 w 3290982"/>
              <a:gd name="connsiteY5" fmla="*/ 0 h 18288"/>
              <a:gd name="connsiteX6" fmla="*/ 3290982 w 3290982"/>
              <a:gd name="connsiteY6" fmla="*/ 18288 h 18288"/>
              <a:gd name="connsiteX7" fmla="*/ 2665695 w 3290982"/>
              <a:gd name="connsiteY7" fmla="*/ 18288 h 18288"/>
              <a:gd name="connsiteX8" fmla="*/ 2040409 w 3290982"/>
              <a:gd name="connsiteY8" fmla="*/ 18288 h 18288"/>
              <a:gd name="connsiteX9" fmla="*/ 1415122 w 3290982"/>
              <a:gd name="connsiteY9" fmla="*/ 18288 h 18288"/>
              <a:gd name="connsiteX10" fmla="*/ 691106 w 3290982"/>
              <a:gd name="connsiteY10" fmla="*/ 18288 h 18288"/>
              <a:gd name="connsiteX11" fmla="*/ 0 w 3290982"/>
              <a:gd name="connsiteY11" fmla="*/ 18288 h 18288"/>
              <a:gd name="connsiteX12" fmla="*/ 0 w 329098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0982" h="18288" fill="none" extrusionOk="0">
                <a:moveTo>
                  <a:pt x="0" y="0"/>
                </a:moveTo>
                <a:cubicBezTo>
                  <a:pt x="159988" y="25465"/>
                  <a:pt x="303037" y="-58061"/>
                  <a:pt x="658196" y="0"/>
                </a:cubicBezTo>
                <a:cubicBezTo>
                  <a:pt x="978504" y="18736"/>
                  <a:pt x="1010897" y="-6582"/>
                  <a:pt x="1283483" y="0"/>
                </a:cubicBezTo>
                <a:cubicBezTo>
                  <a:pt x="1545699" y="8550"/>
                  <a:pt x="1750699" y="6342"/>
                  <a:pt x="1908770" y="0"/>
                </a:cubicBezTo>
                <a:cubicBezTo>
                  <a:pt x="2106056" y="5196"/>
                  <a:pt x="2487222" y="13417"/>
                  <a:pt x="2632786" y="0"/>
                </a:cubicBezTo>
                <a:cubicBezTo>
                  <a:pt x="2796886" y="-9435"/>
                  <a:pt x="3026606" y="-28598"/>
                  <a:pt x="3290982" y="0"/>
                </a:cubicBezTo>
                <a:cubicBezTo>
                  <a:pt x="3290540" y="7184"/>
                  <a:pt x="3290409" y="9771"/>
                  <a:pt x="3290982" y="18288"/>
                </a:cubicBezTo>
                <a:cubicBezTo>
                  <a:pt x="2964490" y="15312"/>
                  <a:pt x="2865707" y="10140"/>
                  <a:pt x="2632786" y="18288"/>
                </a:cubicBezTo>
                <a:cubicBezTo>
                  <a:pt x="2387977" y="46905"/>
                  <a:pt x="2294449" y="47469"/>
                  <a:pt x="2073319" y="18288"/>
                </a:cubicBezTo>
                <a:cubicBezTo>
                  <a:pt x="1865976" y="-3699"/>
                  <a:pt x="1631549" y="2611"/>
                  <a:pt x="1448032" y="18288"/>
                </a:cubicBezTo>
                <a:cubicBezTo>
                  <a:pt x="1225595" y="20438"/>
                  <a:pt x="1059383" y="73774"/>
                  <a:pt x="822746" y="18288"/>
                </a:cubicBezTo>
                <a:cubicBezTo>
                  <a:pt x="546839" y="23935"/>
                  <a:pt x="292638" y="56090"/>
                  <a:pt x="0" y="18288"/>
                </a:cubicBezTo>
                <a:cubicBezTo>
                  <a:pt x="-449" y="11682"/>
                  <a:pt x="228" y="3653"/>
                  <a:pt x="0" y="0"/>
                </a:cubicBezTo>
                <a:close/>
              </a:path>
              <a:path w="3290982" h="18288" stroke="0" extrusionOk="0">
                <a:moveTo>
                  <a:pt x="0" y="0"/>
                </a:moveTo>
                <a:cubicBezTo>
                  <a:pt x="235628" y="-27016"/>
                  <a:pt x="309487" y="19114"/>
                  <a:pt x="592377" y="0"/>
                </a:cubicBezTo>
                <a:cubicBezTo>
                  <a:pt x="881614" y="1663"/>
                  <a:pt x="980248" y="30132"/>
                  <a:pt x="1316393" y="0"/>
                </a:cubicBezTo>
                <a:cubicBezTo>
                  <a:pt x="1630431" y="-38662"/>
                  <a:pt x="1668281" y="-14446"/>
                  <a:pt x="1875860" y="0"/>
                </a:cubicBezTo>
                <a:cubicBezTo>
                  <a:pt x="2114939" y="35838"/>
                  <a:pt x="2278941" y="-6986"/>
                  <a:pt x="2435327" y="0"/>
                </a:cubicBezTo>
                <a:cubicBezTo>
                  <a:pt x="2583316" y="21490"/>
                  <a:pt x="3112988" y="-52470"/>
                  <a:pt x="3290982" y="0"/>
                </a:cubicBezTo>
                <a:cubicBezTo>
                  <a:pt x="3290955" y="3601"/>
                  <a:pt x="3291623" y="10012"/>
                  <a:pt x="3290982" y="18288"/>
                </a:cubicBezTo>
                <a:cubicBezTo>
                  <a:pt x="3122044" y="52911"/>
                  <a:pt x="2954377" y="35885"/>
                  <a:pt x="2665695" y="18288"/>
                </a:cubicBezTo>
                <a:cubicBezTo>
                  <a:pt x="2386676" y="-4796"/>
                  <a:pt x="2314159" y="-4717"/>
                  <a:pt x="2040409" y="18288"/>
                </a:cubicBezTo>
                <a:cubicBezTo>
                  <a:pt x="1760012" y="30740"/>
                  <a:pt x="1706210" y="32846"/>
                  <a:pt x="1415122" y="18288"/>
                </a:cubicBezTo>
                <a:cubicBezTo>
                  <a:pt x="1138422" y="-105"/>
                  <a:pt x="1009294" y="-5059"/>
                  <a:pt x="691106" y="18288"/>
                </a:cubicBezTo>
                <a:cubicBezTo>
                  <a:pt x="367590" y="35898"/>
                  <a:pt x="181721" y="-13460"/>
                  <a:pt x="0" y="18288"/>
                </a:cubicBezTo>
                <a:cubicBezTo>
                  <a:pt x="-58" y="15072"/>
                  <a:pt x="-1055" y="3930"/>
                  <a:pt x="0" y="0"/>
                </a:cubicBezTo>
                <a:close/>
              </a:path>
              <a:path w="3290982" h="18288" fill="none" stroke="0" extrusionOk="0">
                <a:moveTo>
                  <a:pt x="0" y="0"/>
                </a:moveTo>
                <a:cubicBezTo>
                  <a:pt x="163550" y="-26805"/>
                  <a:pt x="328595" y="-1735"/>
                  <a:pt x="658196" y="0"/>
                </a:cubicBezTo>
                <a:cubicBezTo>
                  <a:pt x="985297" y="20793"/>
                  <a:pt x="1008251" y="-3628"/>
                  <a:pt x="1283483" y="0"/>
                </a:cubicBezTo>
                <a:cubicBezTo>
                  <a:pt x="1555550" y="-1764"/>
                  <a:pt x="1702734" y="42611"/>
                  <a:pt x="1908770" y="0"/>
                </a:cubicBezTo>
                <a:cubicBezTo>
                  <a:pt x="2102284" y="17325"/>
                  <a:pt x="2437422" y="26349"/>
                  <a:pt x="2632786" y="0"/>
                </a:cubicBezTo>
                <a:cubicBezTo>
                  <a:pt x="2762288" y="-14818"/>
                  <a:pt x="3003222" y="2392"/>
                  <a:pt x="3290982" y="0"/>
                </a:cubicBezTo>
                <a:cubicBezTo>
                  <a:pt x="3290956" y="7514"/>
                  <a:pt x="3290451" y="9795"/>
                  <a:pt x="3290982" y="18288"/>
                </a:cubicBezTo>
                <a:cubicBezTo>
                  <a:pt x="2968636" y="31148"/>
                  <a:pt x="2856174" y="4702"/>
                  <a:pt x="2632786" y="18288"/>
                </a:cubicBezTo>
                <a:cubicBezTo>
                  <a:pt x="2400596" y="51770"/>
                  <a:pt x="2290817" y="45776"/>
                  <a:pt x="2073319" y="18288"/>
                </a:cubicBezTo>
                <a:cubicBezTo>
                  <a:pt x="1863716" y="-11767"/>
                  <a:pt x="1644135" y="3632"/>
                  <a:pt x="1448032" y="18288"/>
                </a:cubicBezTo>
                <a:cubicBezTo>
                  <a:pt x="1223201" y="39780"/>
                  <a:pt x="1049031" y="53488"/>
                  <a:pt x="822746" y="18288"/>
                </a:cubicBezTo>
                <a:cubicBezTo>
                  <a:pt x="593477" y="-51642"/>
                  <a:pt x="242936" y="54707"/>
                  <a:pt x="0" y="18288"/>
                </a:cubicBezTo>
                <a:cubicBezTo>
                  <a:pt x="-35" y="11391"/>
                  <a:pt x="-28" y="3692"/>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3290982"/>
                      <a:gd name="connsiteY0" fmla="*/ 0 h 18288"/>
                      <a:gd name="connsiteX1" fmla="*/ 658196 w 3290982"/>
                      <a:gd name="connsiteY1" fmla="*/ 0 h 18288"/>
                      <a:gd name="connsiteX2" fmla="*/ 1283483 w 3290982"/>
                      <a:gd name="connsiteY2" fmla="*/ 0 h 18288"/>
                      <a:gd name="connsiteX3" fmla="*/ 1908770 w 3290982"/>
                      <a:gd name="connsiteY3" fmla="*/ 0 h 18288"/>
                      <a:gd name="connsiteX4" fmla="*/ 2632786 w 3290982"/>
                      <a:gd name="connsiteY4" fmla="*/ 0 h 18288"/>
                      <a:gd name="connsiteX5" fmla="*/ 3290982 w 3290982"/>
                      <a:gd name="connsiteY5" fmla="*/ 0 h 18288"/>
                      <a:gd name="connsiteX6" fmla="*/ 3290982 w 3290982"/>
                      <a:gd name="connsiteY6" fmla="*/ 18288 h 18288"/>
                      <a:gd name="connsiteX7" fmla="*/ 2632786 w 3290982"/>
                      <a:gd name="connsiteY7" fmla="*/ 18288 h 18288"/>
                      <a:gd name="connsiteX8" fmla="*/ 2073319 w 3290982"/>
                      <a:gd name="connsiteY8" fmla="*/ 18288 h 18288"/>
                      <a:gd name="connsiteX9" fmla="*/ 1448032 w 3290982"/>
                      <a:gd name="connsiteY9" fmla="*/ 18288 h 18288"/>
                      <a:gd name="connsiteX10" fmla="*/ 822746 w 3290982"/>
                      <a:gd name="connsiteY10" fmla="*/ 18288 h 18288"/>
                      <a:gd name="connsiteX11" fmla="*/ 0 w 3290982"/>
                      <a:gd name="connsiteY11" fmla="*/ 18288 h 18288"/>
                      <a:gd name="connsiteX12" fmla="*/ 0 w 329098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0982" h="18288" fill="none" extrusionOk="0">
                        <a:moveTo>
                          <a:pt x="0" y="0"/>
                        </a:moveTo>
                        <a:cubicBezTo>
                          <a:pt x="143024" y="3667"/>
                          <a:pt x="333603" y="-24483"/>
                          <a:pt x="658196" y="0"/>
                        </a:cubicBezTo>
                        <a:cubicBezTo>
                          <a:pt x="982789" y="24483"/>
                          <a:pt x="1010443" y="-3472"/>
                          <a:pt x="1283483" y="0"/>
                        </a:cubicBezTo>
                        <a:cubicBezTo>
                          <a:pt x="1556523" y="3472"/>
                          <a:pt x="1717121" y="15130"/>
                          <a:pt x="1908770" y="0"/>
                        </a:cubicBezTo>
                        <a:cubicBezTo>
                          <a:pt x="2100419" y="-15130"/>
                          <a:pt x="2470246" y="23604"/>
                          <a:pt x="2632786" y="0"/>
                        </a:cubicBezTo>
                        <a:cubicBezTo>
                          <a:pt x="2795326" y="-23604"/>
                          <a:pt x="3008943" y="-8455"/>
                          <a:pt x="3290982" y="0"/>
                        </a:cubicBezTo>
                        <a:cubicBezTo>
                          <a:pt x="3290548" y="7551"/>
                          <a:pt x="3290515" y="9822"/>
                          <a:pt x="3290982" y="18288"/>
                        </a:cubicBezTo>
                        <a:cubicBezTo>
                          <a:pt x="2977997" y="21855"/>
                          <a:pt x="2877858" y="-7886"/>
                          <a:pt x="2632786" y="18288"/>
                        </a:cubicBezTo>
                        <a:cubicBezTo>
                          <a:pt x="2387714" y="44462"/>
                          <a:pt x="2286753" y="45988"/>
                          <a:pt x="2073319" y="18288"/>
                        </a:cubicBezTo>
                        <a:cubicBezTo>
                          <a:pt x="1859885" y="-9412"/>
                          <a:pt x="1677280" y="3670"/>
                          <a:pt x="1448032" y="18288"/>
                        </a:cubicBezTo>
                        <a:cubicBezTo>
                          <a:pt x="1218784" y="32906"/>
                          <a:pt x="1057563" y="36703"/>
                          <a:pt x="822746" y="18288"/>
                        </a:cubicBezTo>
                        <a:cubicBezTo>
                          <a:pt x="587929" y="-127"/>
                          <a:pt x="248887" y="52391"/>
                          <a:pt x="0" y="18288"/>
                        </a:cubicBezTo>
                        <a:cubicBezTo>
                          <a:pt x="60" y="11696"/>
                          <a:pt x="66" y="3758"/>
                          <a:pt x="0" y="0"/>
                        </a:cubicBezTo>
                        <a:close/>
                      </a:path>
                      <a:path w="3290982" h="18288" stroke="0" extrusionOk="0">
                        <a:moveTo>
                          <a:pt x="0" y="0"/>
                        </a:moveTo>
                        <a:cubicBezTo>
                          <a:pt x="236198" y="-24054"/>
                          <a:pt x="303299" y="21965"/>
                          <a:pt x="592377" y="0"/>
                        </a:cubicBezTo>
                        <a:cubicBezTo>
                          <a:pt x="881455" y="-21965"/>
                          <a:pt x="1002596" y="29945"/>
                          <a:pt x="1316393" y="0"/>
                        </a:cubicBezTo>
                        <a:cubicBezTo>
                          <a:pt x="1630190" y="-29945"/>
                          <a:pt x="1663874" y="-12217"/>
                          <a:pt x="1875860" y="0"/>
                        </a:cubicBezTo>
                        <a:cubicBezTo>
                          <a:pt x="2087846" y="12217"/>
                          <a:pt x="2273352" y="14901"/>
                          <a:pt x="2435327" y="0"/>
                        </a:cubicBezTo>
                        <a:cubicBezTo>
                          <a:pt x="2597302" y="-14901"/>
                          <a:pt x="3104818" y="-31766"/>
                          <a:pt x="3290982" y="0"/>
                        </a:cubicBezTo>
                        <a:cubicBezTo>
                          <a:pt x="3290900" y="4406"/>
                          <a:pt x="3290893" y="9982"/>
                          <a:pt x="3290982" y="18288"/>
                        </a:cubicBezTo>
                        <a:cubicBezTo>
                          <a:pt x="3120615" y="23079"/>
                          <a:pt x="2942966" y="38511"/>
                          <a:pt x="2665695" y="18288"/>
                        </a:cubicBezTo>
                        <a:cubicBezTo>
                          <a:pt x="2388424" y="-1935"/>
                          <a:pt x="2318928" y="-8274"/>
                          <a:pt x="2040409" y="18288"/>
                        </a:cubicBezTo>
                        <a:cubicBezTo>
                          <a:pt x="1761890" y="44850"/>
                          <a:pt x="1693731" y="28872"/>
                          <a:pt x="1415122" y="18288"/>
                        </a:cubicBezTo>
                        <a:cubicBezTo>
                          <a:pt x="1136513" y="7704"/>
                          <a:pt x="1012491" y="-5306"/>
                          <a:pt x="691106" y="18288"/>
                        </a:cubicBezTo>
                        <a:cubicBezTo>
                          <a:pt x="369721" y="41882"/>
                          <a:pt x="193060" y="-13911"/>
                          <a:pt x="0" y="18288"/>
                        </a:cubicBezTo>
                        <a:cubicBezTo>
                          <a:pt x="189" y="14288"/>
                          <a:pt x="-703" y="37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395EEB6-F1C7-AD4B-8EE7-C2B7684B83DB}"/>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a:latin typeface="+mn-lt"/>
                <a:cs typeface="+mn-cs"/>
              </a:rPr>
              <a:pPr algn="r">
                <a:spcAft>
                  <a:spcPts val="600"/>
                </a:spcAft>
              </a:pPr>
              <a:t>23</a:t>
            </a:fld>
            <a:endParaRPr lang="en-US" sz="1200">
              <a:latin typeface="+mn-lt"/>
              <a:cs typeface="+mn-cs"/>
            </a:endParaRPr>
          </a:p>
        </p:txBody>
      </p:sp>
      <p:sp>
        <p:nvSpPr>
          <p:cNvPr id="10" name="TextBox 9">
            <a:extLst>
              <a:ext uri="{FF2B5EF4-FFF2-40B4-BE49-F238E27FC236}">
                <a16:creationId xmlns:a16="http://schemas.microsoft.com/office/drawing/2014/main" id="{E8DEC01C-8052-56BC-A601-4309A2D60878}"/>
              </a:ext>
            </a:extLst>
          </p:cNvPr>
          <p:cNvSpPr txBox="1"/>
          <p:nvPr/>
        </p:nvSpPr>
        <p:spPr>
          <a:xfrm>
            <a:off x="4653082" y="502920"/>
            <a:ext cx="6892781" cy="1463040"/>
          </a:xfrm>
          <a:prstGeom prst="rect">
            <a:avLst/>
          </a:prstGeom>
        </p:spPr>
        <p:txBody>
          <a:bodyPr vert="horz" lIns="91440" tIns="45720" rIns="91440" bIns="45720" rtlCol="0" anchor="ctr">
            <a:normAutofit/>
          </a:bodyPr>
          <a:lstStyle/>
          <a:p>
            <a:pPr indent="-228600">
              <a:lnSpc>
                <a:spcPct val="90000"/>
              </a:lnSpc>
              <a:buFont typeface="Arial" panose="020B0604020202020204" pitchFamily="34" charset="0"/>
              <a:buChar char="•"/>
            </a:pPr>
            <a:endParaRPr lang="en-US" sz="2200" dirty="0"/>
          </a:p>
        </p:txBody>
      </p:sp>
      <p:sp>
        <p:nvSpPr>
          <p:cNvPr id="7" name="TextBox 6">
            <a:extLst>
              <a:ext uri="{FF2B5EF4-FFF2-40B4-BE49-F238E27FC236}">
                <a16:creationId xmlns:a16="http://schemas.microsoft.com/office/drawing/2014/main" id="{128839D4-CD30-FD3C-F439-E8BCDD614F92}"/>
              </a:ext>
            </a:extLst>
          </p:cNvPr>
          <p:cNvSpPr txBox="1"/>
          <p:nvPr/>
        </p:nvSpPr>
        <p:spPr>
          <a:xfrm>
            <a:off x="3962081" y="286689"/>
            <a:ext cx="6673888" cy="1605083"/>
          </a:xfrm>
          <a:prstGeom prst="rect">
            <a:avLst/>
          </a:prstGeom>
        </p:spPr>
        <p:txBody>
          <a:bodyPr vert="horz" lIns="91440" tIns="45720" rIns="91440" bIns="45720" rtlCol="0" anchor="ctr">
            <a:normAutofit/>
          </a:bodyPr>
          <a:lstStyle/>
          <a:p>
            <a:pPr>
              <a:lnSpc>
                <a:spcPct val="90000"/>
              </a:lnSpc>
              <a:spcAft>
                <a:spcPts val="800"/>
              </a:spcAft>
            </a:pPr>
            <a:endParaRPr lang="en-US" sz="2000" dirty="0">
              <a:effectLst/>
            </a:endParaRPr>
          </a:p>
        </p:txBody>
      </p:sp>
      <p:sp>
        <p:nvSpPr>
          <p:cNvPr id="5" name="TextBox 4">
            <a:extLst>
              <a:ext uri="{FF2B5EF4-FFF2-40B4-BE49-F238E27FC236}">
                <a16:creationId xmlns:a16="http://schemas.microsoft.com/office/drawing/2014/main" id="{92756B13-E837-1E1A-E811-5229EDC49B2B}"/>
              </a:ext>
            </a:extLst>
          </p:cNvPr>
          <p:cNvSpPr txBox="1"/>
          <p:nvPr/>
        </p:nvSpPr>
        <p:spPr>
          <a:xfrm>
            <a:off x="986612" y="2434434"/>
            <a:ext cx="9607826" cy="369332"/>
          </a:xfrm>
          <a:prstGeom prst="rect">
            <a:avLst/>
          </a:prstGeom>
          <a:noFill/>
        </p:spPr>
        <p:txBody>
          <a:bodyPr wrap="square" rtlCol="0">
            <a:spAutoFit/>
          </a:bodyPr>
          <a:lstStyle/>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12245E47-9319-D1A2-B0C8-85DDB3DC5027}"/>
              </a:ext>
            </a:extLst>
          </p:cNvPr>
          <p:cNvPicPr>
            <a:picLocks noChangeAspect="1"/>
          </p:cNvPicPr>
          <p:nvPr/>
        </p:nvPicPr>
        <p:blipFill>
          <a:blip r:embed="rId2"/>
          <a:stretch>
            <a:fillRect/>
          </a:stretch>
        </p:blipFill>
        <p:spPr>
          <a:xfrm>
            <a:off x="3505062" y="2468880"/>
            <a:ext cx="5629275" cy="3409950"/>
          </a:xfrm>
          <a:prstGeom prst="rect">
            <a:avLst/>
          </a:prstGeom>
        </p:spPr>
      </p:pic>
    </p:spTree>
    <p:extLst>
      <p:ext uri="{BB962C8B-B14F-4D97-AF65-F5344CB8AC3E}">
        <p14:creationId xmlns:p14="http://schemas.microsoft.com/office/powerpoint/2010/main" val="1125106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837981" y="-117850"/>
            <a:ext cx="10512861" cy="932445"/>
          </a:xfrm>
        </p:spPr>
        <p:txBody>
          <a:bodyPr vert="horz" lIns="91416" tIns="45708" rIns="91416" bIns="45708" rtlCol="0" anchor="b">
            <a:normAutofit/>
          </a:bodyPr>
          <a:lstStyle/>
          <a:p>
            <a:pPr algn="ctr" defTabSz="914126"/>
            <a:r>
              <a:rPr lang="en-US" sz="4799" u="sng" dirty="0">
                <a:latin typeface="+mj-lt"/>
                <a:cs typeface="+mj-cs"/>
              </a:rPr>
              <a:t>Regression Analysis (Simple linear</a:t>
            </a:r>
            <a:r>
              <a:rPr lang="en-US" sz="4799" dirty="0">
                <a:latin typeface="+mj-lt"/>
                <a:cs typeface="+mj-cs"/>
              </a:rPr>
              <a:t>)</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a:xfrm>
            <a:off x="8608357" y="6355588"/>
            <a:ext cx="2742486" cy="365030"/>
          </a:xfrm>
        </p:spPr>
        <p:txBody>
          <a:bodyPr vert="horz" lIns="91416" tIns="45708" rIns="91416" bIns="45708" rtlCol="0" anchor="ctr">
            <a:normAutofit/>
          </a:bodyPr>
          <a:lstStyle/>
          <a:p>
            <a:pPr defTabSz="914126">
              <a:spcAft>
                <a:spcPts val="600"/>
              </a:spcAft>
            </a:pPr>
            <a:fld id="{4267CD5E-26CF-4249-8540-BB1D07FD4227}" type="slidenum">
              <a:rPr lang="en-US" smtClean="0">
                <a:solidFill>
                  <a:schemeClr val="tx1">
                    <a:tint val="75000"/>
                  </a:schemeClr>
                </a:solidFill>
                <a:latin typeface="+mn-lt"/>
              </a:rPr>
              <a:pPr defTabSz="914126">
                <a:spcAft>
                  <a:spcPts val="600"/>
                </a:spcAft>
              </a:pPr>
              <a:t>24</a:t>
            </a:fld>
            <a:endParaRPr lang="en-US">
              <a:solidFill>
                <a:schemeClr val="tx1">
                  <a:tint val="75000"/>
                </a:schemeClr>
              </a:solidFill>
              <a:latin typeface="+mn-lt"/>
            </a:endParaRPr>
          </a:p>
        </p:txBody>
      </p:sp>
      <p:graphicFrame>
        <p:nvGraphicFramePr>
          <p:cNvPr id="10" name="Diagram 9"/>
          <p:cNvGraphicFramePr/>
          <p:nvPr/>
        </p:nvGraphicFramePr>
        <p:xfrm>
          <a:off x="2850123" y="1488112"/>
          <a:ext cx="6878196" cy="3520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129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837981" y="-117850"/>
            <a:ext cx="10512861" cy="932445"/>
          </a:xfrm>
        </p:spPr>
        <p:txBody>
          <a:bodyPr vert="horz" lIns="91416" tIns="45708" rIns="91416" bIns="45708" rtlCol="0" anchor="b">
            <a:normAutofit/>
          </a:bodyPr>
          <a:lstStyle/>
          <a:p>
            <a:pPr algn="ctr" defTabSz="914126"/>
            <a:r>
              <a:rPr lang="en-US" sz="4799" u="sng">
                <a:latin typeface="+mj-lt"/>
                <a:cs typeface="+mj-cs"/>
              </a:rPr>
              <a:t>Regression Analysis (Result</a:t>
            </a:r>
            <a:r>
              <a:rPr lang="en-US" sz="4799">
                <a:latin typeface="+mj-lt"/>
                <a:cs typeface="+mj-cs"/>
              </a:rPr>
              <a:t>)</a:t>
            </a:r>
            <a:endParaRPr lang="en-US" sz="4799" dirty="0">
              <a:latin typeface="+mj-lt"/>
              <a:cs typeface="+mj-cs"/>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a:xfrm>
            <a:off x="8608357" y="6355588"/>
            <a:ext cx="2742486" cy="365030"/>
          </a:xfrm>
        </p:spPr>
        <p:txBody>
          <a:bodyPr vert="horz" lIns="91416" tIns="45708" rIns="91416" bIns="45708" rtlCol="0" anchor="ctr">
            <a:normAutofit/>
          </a:bodyPr>
          <a:lstStyle/>
          <a:p>
            <a:pPr defTabSz="914126">
              <a:spcAft>
                <a:spcPts val="600"/>
              </a:spcAft>
            </a:pPr>
            <a:fld id="{4267CD5E-26CF-4249-8540-BB1D07FD4227}" type="slidenum">
              <a:rPr lang="en-US" smtClean="0">
                <a:solidFill>
                  <a:schemeClr val="tx1">
                    <a:tint val="75000"/>
                  </a:schemeClr>
                </a:solidFill>
                <a:latin typeface="+mn-lt"/>
              </a:rPr>
              <a:pPr defTabSz="914126">
                <a:spcAft>
                  <a:spcPts val="600"/>
                </a:spcAft>
              </a:pPr>
              <a:t>25</a:t>
            </a:fld>
            <a:endParaRPr lang="en-US">
              <a:solidFill>
                <a:schemeClr val="tx1">
                  <a:tint val="75000"/>
                </a:schemeClr>
              </a:solidFill>
              <a:latin typeface="+mn-lt"/>
            </a:endParaRPr>
          </a:p>
        </p:txBody>
      </p:sp>
      <p:pic>
        <p:nvPicPr>
          <p:cNvPr id="5" name="Picture 4">
            <a:extLst>
              <a:ext uri="{FF2B5EF4-FFF2-40B4-BE49-F238E27FC236}">
                <a16:creationId xmlns:a16="http://schemas.microsoft.com/office/drawing/2014/main" id="{523595AD-C8AD-09A7-1288-418ED786CD14}"/>
              </a:ext>
            </a:extLst>
          </p:cNvPr>
          <p:cNvPicPr>
            <a:picLocks noChangeAspect="1"/>
          </p:cNvPicPr>
          <p:nvPr/>
        </p:nvPicPr>
        <p:blipFill>
          <a:blip r:embed="rId2"/>
          <a:stretch>
            <a:fillRect/>
          </a:stretch>
        </p:blipFill>
        <p:spPr>
          <a:xfrm>
            <a:off x="2638494" y="1301845"/>
            <a:ext cx="5772150" cy="3524250"/>
          </a:xfrm>
          <a:prstGeom prst="rect">
            <a:avLst/>
          </a:prstGeom>
        </p:spPr>
      </p:pic>
    </p:spTree>
    <p:extLst>
      <p:ext uri="{BB962C8B-B14F-4D97-AF65-F5344CB8AC3E}">
        <p14:creationId xmlns:p14="http://schemas.microsoft.com/office/powerpoint/2010/main" val="645171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837981" y="-117850"/>
            <a:ext cx="10512861" cy="932445"/>
          </a:xfrm>
        </p:spPr>
        <p:txBody>
          <a:bodyPr vert="horz" lIns="91416" tIns="45708" rIns="91416" bIns="45708" rtlCol="0" anchor="b">
            <a:normAutofit/>
          </a:bodyPr>
          <a:lstStyle/>
          <a:p>
            <a:pPr algn="ctr" defTabSz="914126"/>
            <a:r>
              <a:rPr lang="en-US" sz="4799" u="sng" dirty="0">
                <a:latin typeface="+mj-lt"/>
                <a:cs typeface="+mj-cs"/>
              </a:rPr>
              <a:t>Regression Analysis Error</a:t>
            </a:r>
            <a:endParaRPr lang="en-US" sz="4799" dirty="0">
              <a:latin typeface="+mj-lt"/>
              <a:cs typeface="+mj-cs"/>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a:xfrm>
            <a:off x="8608357" y="6355588"/>
            <a:ext cx="2742486" cy="365030"/>
          </a:xfrm>
        </p:spPr>
        <p:txBody>
          <a:bodyPr vert="horz" lIns="91416" tIns="45708" rIns="91416" bIns="45708" rtlCol="0" anchor="ctr">
            <a:normAutofit/>
          </a:bodyPr>
          <a:lstStyle/>
          <a:p>
            <a:pPr defTabSz="914126">
              <a:spcAft>
                <a:spcPts val="600"/>
              </a:spcAft>
            </a:pPr>
            <a:fld id="{4267CD5E-26CF-4249-8540-BB1D07FD4227}" type="slidenum">
              <a:rPr lang="en-US" smtClean="0">
                <a:solidFill>
                  <a:schemeClr val="tx1">
                    <a:tint val="75000"/>
                  </a:schemeClr>
                </a:solidFill>
                <a:latin typeface="+mn-lt"/>
              </a:rPr>
              <a:pPr defTabSz="914126">
                <a:spcAft>
                  <a:spcPts val="600"/>
                </a:spcAft>
              </a:pPr>
              <a:t>26</a:t>
            </a:fld>
            <a:endParaRPr lang="en-US">
              <a:solidFill>
                <a:schemeClr val="tx1">
                  <a:tint val="75000"/>
                </a:schemeClr>
              </a:solidFill>
              <a:latin typeface="+mn-lt"/>
            </a:endParaRPr>
          </a:p>
        </p:txBody>
      </p:sp>
      <p:pic>
        <p:nvPicPr>
          <p:cNvPr id="6" name="Picture 5">
            <a:extLst>
              <a:ext uri="{FF2B5EF4-FFF2-40B4-BE49-F238E27FC236}">
                <a16:creationId xmlns:a16="http://schemas.microsoft.com/office/drawing/2014/main" id="{2BF2FB26-77AD-8FF5-EF7B-BCDC934F698A}"/>
              </a:ext>
            </a:extLst>
          </p:cNvPr>
          <p:cNvPicPr>
            <a:picLocks noChangeAspect="1"/>
          </p:cNvPicPr>
          <p:nvPr/>
        </p:nvPicPr>
        <p:blipFill>
          <a:blip r:embed="rId2"/>
          <a:stretch>
            <a:fillRect/>
          </a:stretch>
        </p:blipFill>
        <p:spPr>
          <a:xfrm>
            <a:off x="3343701" y="1683934"/>
            <a:ext cx="5145205" cy="2888066"/>
          </a:xfrm>
          <a:prstGeom prst="rect">
            <a:avLst/>
          </a:prstGeom>
        </p:spPr>
      </p:pic>
    </p:spTree>
    <p:extLst>
      <p:ext uri="{BB962C8B-B14F-4D97-AF65-F5344CB8AC3E}">
        <p14:creationId xmlns:p14="http://schemas.microsoft.com/office/powerpoint/2010/main" val="1285442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837981" y="-117850"/>
            <a:ext cx="10512861" cy="932445"/>
          </a:xfrm>
        </p:spPr>
        <p:txBody>
          <a:bodyPr vert="horz" lIns="91416" tIns="45708" rIns="91416" bIns="45708" rtlCol="0" anchor="b">
            <a:normAutofit/>
          </a:bodyPr>
          <a:lstStyle/>
          <a:p>
            <a:pPr algn="ctr" defTabSz="914126"/>
            <a:r>
              <a:rPr lang="en-US" sz="4799" u="sng" dirty="0">
                <a:latin typeface="+mj-lt"/>
                <a:cs typeface="+mj-cs"/>
              </a:rPr>
              <a:t>ANOVA Hypothesis Testing Result</a:t>
            </a:r>
            <a:endParaRPr lang="en-US" sz="4799" dirty="0">
              <a:latin typeface="+mj-lt"/>
              <a:cs typeface="+mj-cs"/>
            </a:endParaRP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a:xfrm>
            <a:off x="8608357" y="6355588"/>
            <a:ext cx="2742486" cy="365030"/>
          </a:xfrm>
        </p:spPr>
        <p:txBody>
          <a:bodyPr vert="horz" lIns="91416" tIns="45708" rIns="91416" bIns="45708" rtlCol="0" anchor="ctr">
            <a:normAutofit/>
          </a:bodyPr>
          <a:lstStyle/>
          <a:p>
            <a:pPr defTabSz="914126">
              <a:spcAft>
                <a:spcPts val="600"/>
              </a:spcAft>
            </a:pPr>
            <a:fld id="{4267CD5E-26CF-4249-8540-BB1D07FD4227}" type="slidenum">
              <a:rPr lang="en-US" smtClean="0">
                <a:solidFill>
                  <a:schemeClr val="tx1">
                    <a:tint val="75000"/>
                  </a:schemeClr>
                </a:solidFill>
                <a:latin typeface="+mn-lt"/>
              </a:rPr>
              <a:pPr defTabSz="914126">
                <a:spcAft>
                  <a:spcPts val="600"/>
                </a:spcAft>
              </a:pPr>
              <a:t>27</a:t>
            </a:fld>
            <a:endParaRPr lang="en-US">
              <a:solidFill>
                <a:schemeClr val="tx1">
                  <a:tint val="75000"/>
                </a:schemeClr>
              </a:solidFill>
              <a:latin typeface="+mn-lt"/>
            </a:endParaRPr>
          </a:p>
        </p:txBody>
      </p:sp>
      <p:pic>
        <p:nvPicPr>
          <p:cNvPr id="5" name="Picture 4">
            <a:extLst>
              <a:ext uri="{FF2B5EF4-FFF2-40B4-BE49-F238E27FC236}">
                <a16:creationId xmlns:a16="http://schemas.microsoft.com/office/drawing/2014/main" id="{AF9EA393-739E-593B-8E98-0AB7FE74C636}"/>
              </a:ext>
            </a:extLst>
          </p:cNvPr>
          <p:cNvPicPr>
            <a:picLocks noChangeAspect="1"/>
          </p:cNvPicPr>
          <p:nvPr/>
        </p:nvPicPr>
        <p:blipFill>
          <a:blip r:embed="rId2"/>
          <a:stretch>
            <a:fillRect/>
          </a:stretch>
        </p:blipFill>
        <p:spPr>
          <a:xfrm>
            <a:off x="3369906" y="1686991"/>
            <a:ext cx="5667375" cy="1000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0390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742447" y="2496555"/>
            <a:ext cx="10512861" cy="932445"/>
          </a:xfrm>
        </p:spPr>
        <p:txBody>
          <a:bodyPr vert="horz" lIns="91416" tIns="45708" rIns="91416" bIns="45708" rtlCol="0" anchor="b">
            <a:normAutofit/>
          </a:bodyPr>
          <a:lstStyle/>
          <a:p>
            <a:pPr algn="ctr" defTabSz="914126"/>
            <a:r>
              <a:rPr lang="en-US" sz="4799" dirty="0">
                <a:latin typeface="+mj-lt"/>
                <a:cs typeface="+mj-cs"/>
              </a:rPr>
              <a:t>THANKYOU</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a:xfrm>
            <a:off x="8608357" y="6355588"/>
            <a:ext cx="2742486" cy="365030"/>
          </a:xfrm>
        </p:spPr>
        <p:txBody>
          <a:bodyPr vert="horz" lIns="91416" tIns="45708" rIns="91416" bIns="45708" rtlCol="0" anchor="ctr">
            <a:normAutofit/>
          </a:bodyPr>
          <a:lstStyle/>
          <a:p>
            <a:pPr defTabSz="914126">
              <a:spcAft>
                <a:spcPts val="600"/>
              </a:spcAft>
            </a:pPr>
            <a:fld id="{4267CD5E-26CF-4249-8540-BB1D07FD4227}" type="slidenum">
              <a:rPr lang="en-US" smtClean="0">
                <a:solidFill>
                  <a:schemeClr val="tx1">
                    <a:tint val="75000"/>
                  </a:schemeClr>
                </a:solidFill>
                <a:latin typeface="+mn-lt"/>
              </a:rPr>
              <a:pPr defTabSz="914126">
                <a:spcAft>
                  <a:spcPts val="600"/>
                </a:spcAft>
              </a:pPr>
              <a:t>28</a:t>
            </a:fld>
            <a:endParaRPr lang="en-US">
              <a:solidFill>
                <a:schemeClr val="tx1">
                  <a:tint val="75000"/>
                </a:schemeClr>
              </a:solidFill>
              <a:latin typeface="+mn-lt"/>
            </a:endParaRPr>
          </a:p>
        </p:txBody>
      </p:sp>
    </p:spTree>
    <p:extLst>
      <p:ext uri="{BB962C8B-B14F-4D97-AF65-F5344CB8AC3E}">
        <p14:creationId xmlns:p14="http://schemas.microsoft.com/office/powerpoint/2010/main" val="955928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978722-6A14-C74F-A330-4809A4E67957}"/>
              </a:ext>
            </a:extLst>
          </p:cNvPr>
          <p:cNvSpPr>
            <a:spLocks noGrp="1"/>
          </p:cNvSpPr>
          <p:nvPr>
            <p:ph type="title"/>
          </p:nvPr>
        </p:nvSpPr>
        <p:spPr>
          <a:xfrm>
            <a:off x="837980" y="291090"/>
            <a:ext cx="10512861" cy="932688"/>
          </a:xfrm>
        </p:spPr>
        <p:txBody>
          <a:bodyPr vert="horz" lIns="91440" tIns="45720" rIns="91440" bIns="45720" rtlCol="0" anchor="b">
            <a:normAutofit/>
          </a:bodyPr>
          <a:lstStyle/>
          <a:p>
            <a:pPr defTabSz="914400">
              <a:lnSpc>
                <a:spcPct val="90000"/>
              </a:lnSpc>
            </a:pPr>
            <a:r>
              <a:rPr lang="en-US" sz="4100" kern="1200" dirty="0">
                <a:solidFill>
                  <a:schemeClr val="tx1"/>
                </a:solidFill>
                <a:latin typeface="+mj-lt"/>
                <a:ea typeface="+mj-ea"/>
                <a:cs typeface="+mj-cs"/>
              </a:rPr>
              <a:t> Close Price Movement of S&amp;P </a:t>
            </a:r>
          </a:p>
        </p:txBody>
      </p:sp>
      <p:pic>
        <p:nvPicPr>
          <p:cNvPr id="5" name="Picture 4" descr="Chart, line chart&#10;&#10;Description automatically generated">
            <a:extLst>
              <a:ext uri="{FF2B5EF4-FFF2-40B4-BE49-F238E27FC236}">
                <a16:creationId xmlns:a16="http://schemas.microsoft.com/office/drawing/2014/main" id="{8AB75B61-4588-5447-1E0B-65D17FECD37B}"/>
              </a:ext>
            </a:extLst>
          </p:cNvPr>
          <p:cNvPicPr>
            <a:picLocks noChangeAspect="1"/>
          </p:cNvPicPr>
          <p:nvPr/>
        </p:nvPicPr>
        <p:blipFill>
          <a:blip r:embed="rId2"/>
          <a:stretch>
            <a:fillRect/>
          </a:stretch>
        </p:blipFill>
        <p:spPr>
          <a:xfrm>
            <a:off x="551378" y="1514465"/>
            <a:ext cx="10512861" cy="4231426"/>
          </a:xfrm>
          <a:prstGeom prst="rect">
            <a:avLst/>
          </a:prstGeom>
        </p:spPr>
      </p:pic>
      <p:sp>
        <p:nvSpPr>
          <p:cNvPr id="2" name="Slide Number Placeholder 1">
            <a:extLst>
              <a:ext uri="{FF2B5EF4-FFF2-40B4-BE49-F238E27FC236}">
                <a16:creationId xmlns:a16="http://schemas.microsoft.com/office/drawing/2014/main" id="{9F579CD3-B343-2D81-0B0D-7E420FC6010E}"/>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smtClean="0">
                <a:latin typeface="+mn-lt"/>
                <a:cs typeface="+mn-cs"/>
              </a:rPr>
              <a:pPr algn="r">
                <a:spcAft>
                  <a:spcPts val="600"/>
                </a:spcAft>
              </a:pPr>
              <a:t>3</a:t>
            </a:fld>
            <a:endParaRPr lang="en-US" sz="1200">
              <a:latin typeface="+mn-lt"/>
              <a:cs typeface="+mn-cs"/>
            </a:endParaRPr>
          </a:p>
        </p:txBody>
      </p:sp>
      <p:sp>
        <p:nvSpPr>
          <p:cNvPr id="3" name="Text Placeholder 2">
            <a:extLst>
              <a:ext uri="{FF2B5EF4-FFF2-40B4-BE49-F238E27FC236}">
                <a16:creationId xmlns:a16="http://schemas.microsoft.com/office/drawing/2014/main" id="{C0E05B08-3B2E-D562-C7CB-0C1A1F13B547}"/>
              </a:ext>
            </a:extLst>
          </p:cNvPr>
          <p:cNvSpPr>
            <a:spLocks noGrp="1"/>
          </p:cNvSpPr>
          <p:nvPr>
            <p:ph type="body" sz="quarter" idx="12"/>
          </p:nvPr>
        </p:nvSpPr>
        <p:spPr/>
        <p:txBody>
          <a:bodyPr/>
          <a:lstStyle/>
          <a:p>
            <a:r>
              <a:rPr lang="en-IN" dirty="0"/>
              <a:t>Time Frame Considered-32 years</a:t>
            </a:r>
          </a:p>
        </p:txBody>
      </p:sp>
    </p:spTree>
    <p:extLst>
      <p:ext uri="{BB962C8B-B14F-4D97-AF65-F5344CB8AC3E}">
        <p14:creationId xmlns:p14="http://schemas.microsoft.com/office/powerpoint/2010/main" val="3298864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928E22-9FD9-EAC6-A987-5E972738FE3C}"/>
              </a:ext>
            </a:extLst>
          </p:cNvPr>
          <p:cNvSpPr>
            <a:spLocks noGrp="1"/>
          </p:cNvSpPr>
          <p:nvPr>
            <p:ph type="title"/>
          </p:nvPr>
        </p:nvSpPr>
        <p:spPr>
          <a:xfrm>
            <a:off x="614149" y="174032"/>
            <a:ext cx="11041039" cy="1111843"/>
          </a:xfrm>
        </p:spPr>
        <p:txBody>
          <a:bodyPr vert="horz" lIns="91440" tIns="45720" rIns="91440" bIns="45720" rtlCol="0" anchor="ctr">
            <a:normAutofit fontScale="90000"/>
          </a:bodyPr>
          <a:lstStyle/>
          <a:p>
            <a:pPr algn="ctr" defTabSz="914400">
              <a:lnSpc>
                <a:spcPct val="90000"/>
              </a:lnSpc>
            </a:pPr>
            <a:r>
              <a:rPr lang="en-US" sz="4000" dirty="0">
                <a:latin typeface="+mj-lt"/>
                <a:cs typeface="+mj-cs"/>
              </a:rPr>
              <a:t>Daily Percentage Change in the S&amp;P 500 Closing Prices</a:t>
            </a:r>
            <a:endParaRPr lang="en-US" sz="4000" kern="120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B096FFD3-A191-47E2-4AC7-AC689AFEFFB6}"/>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smtClean="0">
                <a:latin typeface="+mn-lt"/>
                <a:cs typeface="+mn-cs"/>
              </a:rPr>
              <a:pPr algn="r">
                <a:spcAft>
                  <a:spcPts val="600"/>
                </a:spcAft>
              </a:pPr>
              <a:t>4</a:t>
            </a:fld>
            <a:endParaRPr lang="en-US" sz="1200">
              <a:latin typeface="+mn-lt"/>
              <a:cs typeface="+mn-cs"/>
            </a:endParaRPr>
          </a:p>
        </p:txBody>
      </p:sp>
      <p:pic>
        <p:nvPicPr>
          <p:cNvPr id="3" name="Picture 2" descr="Chart, histogram&#10;&#10;Description automatically generated">
            <a:extLst>
              <a:ext uri="{FF2B5EF4-FFF2-40B4-BE49-F238E27FC236}">
                <a16:creationId xmlns:a16="http://schemas.microsoft.com/office/drawing/2014/main" id="{8708A306-FAE1-CDE1-C7E0-6F4E0367B0C0}"/>
              </a:ext>
            </a:extLst>
          </p:cNvPr>
          <p:cNvPicPr>
            <a:picLocks noChangeAspect="1"/>
          </p:cNvPicPr>
          <p:nvPr/>
        </p:nvPicPr>
        <p:blipFill>
          <a:blip r:embed="rId2"/>
          <a:stretch>
            <a:fillRect/>
          </a:stretch>
        </p:blipFill>
        <p:spPr>
          <a:xfrm>
            <a:off x="2402006" y="1285875"/>
            <a:ext cx="8079475" cy="5159741"/>
          </a:xfrm>
          <a:prstGeom prst="rect">
            <a:avLst/>
          </a:prstGeom>
        </p:spPr>
      </p:pic>
    </p:spTree>
    <p:extLst>
      <p:ext uri="{BB962C8B-B14F-4D97-AF65-F5344CB8AC3E}">
        <p14:creationId xmlns:p14="http://schemas.microsoft.com/office/powerpoint/2010/main" val="198275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5C50373-3220-03E1-B19F-4CB398A533A3}"/>
              </a:ext>
            </a:extLst>
          </p:cNvPr>
          <p:cNvSpPr>
            <a:spLocks noGrp="1"/>
          </p:cNvSpPr>
          <p:nvPr>
            <p:ph type="title"/>
          </p:nvPr>
        </p:nvSpPr>
        <p:spPr>
          <a:xfrm>
            <a:off x="1007921" y="174032"/>
            <a:ext cx="10172981" cy="1111843"/>
          </a:xfrm>
        </p:spPr>
        <p:txBody>
          <a:bodyPr vert="horz" lIns="91440" tIns="45720" rIns="91440" bIns="45720" rtlCol="0" anchor="ctr">
            <a:normAutofit fontScale="90000"/>
          </a:bodyPr>
          <a:lstStyle/>
          <a:p>
            <a:pPr algn="ctr" defTabSz="914400">
              <a:lnSpc>
                <a:spcPct val="90000"/>
              </a:lnSpc>
            </a:pPr>
            <a:r>
              <a:rPr lang="en-IN" sz="4000" kern="1200" dirty="0">
                <a:solidFill>
                  <a:schemeClr val="tx1"/>
                </a:solidFill>
                <a:latin typeface="+mj-lt"/>
                <a:ea typeface="+mj-ea"/>
                <a:cs typeface="+mj-cs"/>
              </a:rPr>
              <a:t>Mean log closing price returns</a:t>
            </a:r>
            <a:br>
              <a:rPr lang="en-IN"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7417CFDE-DB5C-B90E-0E1E-96898785FE22}"/>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smtClean="0">
                <a:latin typeface="+mn-lt"/>
                <a:cs typeface="+mn-cs"/>
              </a:rPr>
              <a:pPr algn="r">
                <a:spcAft>
                  <a:spcPts val="600"/>
                </a:spcAft>
              </a:pPr>
              <a:t>5</a:t>
            </a:fld>
            <a:endParaRPr lang="en-US" sz="1200">
              <a:latin typeface="+mn-lt"/>
              <a:cs typeface="+mn-cs"/>
            </a:endParaRPr>
          </a:p>
        </p:txBody>
      </p:sp>
      <p:sp>
        <p:nvSpPr>
          <p:cNvPr id="7" name="TextBox 6">
            <a:extLst>
              <a:ext uri="{FF2B5EF4-FFF2-40B4-BE49-F238E27FC236}">
                <a16:creationId xmlns:a16="http://schemas.microsoft.com/office/drawing/2014/main" id="{51888EFB-46A5-5CCB-5023-B39AECFBA8EC}"/>
              </a:ext>
            </a:extLst>
          </p:cNvPr>
          <p:cNvSpPr txBox="1"/>
          <p:nvPr/>
        </p:nvSpPr>
        <p:spPr>
          <a:xfrm>
            <a:off x="8156712" y="6401839"/>
            <a:ext cx="3399183" cy="369332"/>
          </a:xfrm>
          <a:prstGeom prst="rect">
            <a:avLst/>
          </a:prstGeom>
          <a:noFill/>
        </p:spPr>
        <p:txBody>
          <a:bodyPr wrap="square" rtlCol="0">
            <a:spAutoFit/>
          </a:bodyPr>
          <a:lstStyle/>
          <a:p>
            <a:r>
              <a:rPr lang="en-IN" dirty="0"/>
              <a:t>Source-Yahoo Finance</a:t>
            </a:r>
          </a:p>
        </p:txBody>
      </p:sp>
      <p:pic>
        <p:nvPicPr>
          <p:cNvPr id="3" name="Picture 2" descr="Chart, waterfall chart&#10;&#10;Description automatically generated">
            <a:extLst>
              <a:ext uri="{FF2B5EF4-FFF2-40B4-BE49-F238E27FC236}">
                <a16:creationId xmlns:a16="http://schemas.microsoft.com/office/drawing/2014/main" id="{E5334B31-9765-BEBE-0CB6-45524E909616}"/>
              </a:ext>
            </a:extLst>
          </p:cNvPr>
          <p:cNvPicPr>
            <a:picLocks noChangeAspect="1"/>
          </p:cNvPicPr>
          <p:nvPr/>
        </p:nvPicPr>
        <p:blipFill>
          <a:blip r:embed="rId2"/>
          <a:stretch>
            <a:fillRect/>
          </a:stretch>
        </p:blipFill>
        <p:spPr>
          <a:xfrm>
            <a:off x="2464904" y="954158"/>
            <a:ext cx="8030818" cy="5360852"/>
          </a:xfrm>
          <a:prstGeom prst="rect">
            <a:avLst/>
          </a:prstGeom>
        </p:spPr>
      </p:pic>
    </p:spTree>
    <p:extLst>
      <p:ext uri="{BB962C8B-B14F-4D97-AF65-F5344CB8AC3E}">
        <p14:creationId xmlns:p14="http://schemas.microsoft.com/office/powerpoint/2010/main" val="129745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FD5218-E9CC-43E7-1A62-2845C4D34351}"/>
              </a:ext>
            </a:extLst>
          </p:cNvPr>
          <p:cNvSpPr>
            <a:spLocks noGrp="1"/>
          </p:cNvSpPr>
          <p:nvPr>
            <p:ph type="sldNum" sz="quarter" idx="13"/>
          </p:nvPr>
        </p:nvSpPr>
        <p:spPr/>
        <p:txBody>
          <a:bodyPr/>
          <a:lstStyle/>
          <a:p>
            <a:fld id="{12342C3A-DD85-7843-B416-BD52AB030D59}" type="slidenum">
              <a:rPr lang="en-US" smtClean="0"/>
              <a:t>6</a:t>
            </a:fld>
            <a:endParaRPr lang="en-US" dirty="0"/>
          </a:p>
        </p:txBody>
      </p:sp>
      <p:sp>
        <p:nvSpPr>
          <p:cNvPr id="3" name="Text Placeholder 2">
            <a:extLst>
              <a:ext uri="{FF2B5EF4-FFF2-40B4-BE49-F238E27FC236}">
                <a16:creationId xmlns:a16="http://schemas.microsoft.com/office/drawing/2014/main" id="{886FCC7C-059C-9C2E-879E-B2D393627212}"/>
              </a:ext>
            </a:extLst>
          </p:cNvPr>
          <p:cNvSpPr>
            <a:spLocks noGrp="1"/>
          </p:cNvSpPr>
          <p:nvPr>
            <p:ph type="body" sz="quarter" idx="12"/>
          </p:nvPr>
        </p:nvSpPr>
        <p:spPr/>
        <p:txBody>
          <a:bodyPr/>
          <a:lstStyle/>
          <a:p>
            <a:pPr marL="285750" indent="-285750">
              <a:buFont typeface="Arial" panose="020B0604020202020204" pitchFamily="34" charset="0"/>
              <a:buChar char="•"/>
            </a:pPr>
            <a:r>
              <a:rPr lang="en-IN" sz="1800">
                <a:effectLst/>
                <a:latin typeface="Calibri" panose="020F0502020204030204" pitchFamily="34" charset="0"/>
                <a:ea typeface="Calibri" panose="020F0502020204030204" pitchFamily="34" charset="0"/>
                <a:cs typeface="Mangal" panose="02040503050203030202" pitchFamily="18" charset="0"/>
              </a:rPr>
              <a:t>The market's expectations for the relative strength of impending price swings of the S&amp;P 500 Index are reflected in the Volatility Index (VIX), a live index (SPX).</a:t>
            </a:r>
          </a:p>
          <a:p>
            <a:pPr marL="285750" indent="-285750">
              <a:buFont typeface="Arial" panose="020B0604020202020204" pitchFamily="34" charset="0"/>
              <a:buChar char="•"/>
            </a:pPr>
            <a:r>
              <a:rPr lang="en-IN" sz="1800">
                <a:effectLst/>
                <a:latin typeface="Calibri" panose="020F0502020204030204" pitchFamily="34" charset="0"/>
                <a:ea typeface="Calibri" panose="020F0502020204030204" pitchFamily="34" charset="0"/>
                <a:cs typeface="Mangal" panose="02040503050203030202" pitchFamily="18" charset="0"/>
              </a:rPr>
              <a:t>Volatility, or how quickly prices fluctuate, is frequently used to assess market emotion, particularly the level of anxiety among traders. </a:t>
            </a:r>
          </a:p>
          <a:p>
            <a:pPr marL="285750" indent="-285750">
              <a:buFont typeface="Arial" panose="020B0604020202020204" pitchFamily="34" charset="0"/>
              <a:buChar char="•"/>
            </a:pPr>
            <a:endParaRPr lang="en-IN" dirty="0"/>
          </a:p>
        </p:txBody>
      </p:sp>
      <p:sp>
        <p:nvSpPr>
          <p:cNvPr id="4" name="Title 3">
            <a:extLst>
              <a:ext uri="{FF2B5EF4-FFF2-40B4-BE49-F238E27FC236}">
                <a16:creationId xmlns:a16="http://schemas.microsoft.com/office/drawing/2014/main" id="{51083801-FA1C-B469-4C7D-98BB853CB0E7}"/>
              </a:ext>
            </a:extLst>
          </p:cNvPr>
          <p:cNvSpPr>
            <a:spLocks noGrp="1"/>
          </p:cNvSpPr>
          <p:nvPr>
            <p:ph type="title"/>
          </p:nvPr>
        </p:nvSpPr>
        <p:spPr/>
        <p:txBody>
          <a:bodyPr/>
          <a:lstStyle/>
          <a:p>
            <a:r>
              <a:rPr lang="en-IN"/>
              <a:t>VIX </a:t>
            </a:r>
            <a:endParaRPr lang="en-IN" dirty="0"/>
          </a:p>
        </p:txBody>
      </p:sp>
      <p:pic>
        <p:nvPicPr>
          <p:cNvPr id="5" name="Picture 4" descr="Graphical user interface, text, application, email&#10;&#10;Description automatically generated">
            <a:extLst>
              <a:ext uri="{FF2B5EF4-FFF2-40B4-BE49-F238E27FC236}">
                <a16:creationId xmlns:a16="http://schemas.microsoft.com/office/drawing/2014/main" id="{69D756B3-B41E-93AD-01D0-B23A7E3327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31605" y="2600068"/>
            <a:ext cx="4363726" cy="3429000"/>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58DC349D-AC6F-E4FD-F9FC-5BDF7811B95F}"/>
              </a:ext>
            </a:extLst>
          </p:cNvPr>
          <p:cNvPicPr>
            <a:picLocks noChangeAspect="1"/>
          </p:cNvPicPr>
          <p:nvPr/>
        </p:nvPicPr>
        <p:blipFill>
          <a:blip r:embed="rId4"/>
          <a:stretch>
            <a:fillRect/>
          </a:stretch>
        </p:blipFill>
        <p:spPr>
          <a:xfrm>
            <a:off x="3805018" y="2442176"/>
            <a:ext cx="4238625" cy="3429000"/>
          </a:xfrm>
          <a:prstGeom prst="rect">
            <a:avLst/>
          </a:prstGeom>
        </p:spPr>
      </p:pic>
    </p:spTree>
    <p:extLst>
      <p:ext uri="{BB962C8B-B14F-4D97-AF65-F5344CB8AC3E}">
        <p14:creationId xmlns:p14="http://schemas.microsoft.com/office/powerpoint/2010/main" val="246617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8F0BFA1-96BF-8D24-78BB-C9C4D3078C3E}"/>
              </a:ext>
            </a:extLst>
          </p:cNvPr>
          <p:cNvSpPr>
            <a:spLocks noGrp="1"/>
          </p:cNvSpPr>
          <p:nvPr>
            <p:ph type="title"/>
          </p:nvPr>
        </p:nvSpPr>
        <p:spPr>
          <a:xfrm>
            <a:off x="834937" y="552906"/>
            <a:ext cx="5164591" cy="1674904"/>
          </a:xfrm>
        </p:spPr>
        <p:txBody>
          <a:bodyPr vert="horz" lIns="91440" tIns="45720" rIns="91440" bIns="45720" rtlCol="0" anchor="ctr">
            <a:normAutofit/>
          </a:bodyPr>
          <a:lstStyle/>
          <a:p>
            <a:pPr defTabSz="914400">
              <a:lnSpc>
                <a:spcPct val="90000"/>
              </a:lnSpc>
            </a:pPr>
            <a:r>
              <a:rPr lang="en-US" sz="3700" kern="1200" dirty="0">
                <a:solidFill>
                  <a:schemeClr val="tx1"/>
                </a:solidFill>
                <a:latin typeface="+mj-lt"/>
                <a:ea typeface="+mj-ea"/>
                <a:cs typeface="+mj-cs"/>
              </a:rPr>
              <a:t>The movement of VIX data Close Price in the last 32 years-</a:t>
            </a:r>
          </a:p>
        </p:txBody>
      </p:sp>
      <p:sp>
        <p:nvSpPr>
          <p:cNvPr id="3" name="Text Placeholder 2">
            <a:extLst>
              <a:ext uri="{FF2B5EF4-FFF2-40B4-BE49-F238E27FC236}">
                <a16:creationId xmlns:a16="http://schemas.microsoft.com/office/drawing/2014/main" id="{06EDCA8C-92EB-5E42-2D31-8D3C373988CD}"/>
              </a:ext>
            </a:extLst>
          </p:cNvPr>
          <p:cNvSpPr>
            <a:spLocks noGrp="1"/>
          </p:cNvSpPr>
          <p:nvPr>
            <p:ph type="body" sz="quarter" idx="12"/>
          </p:nvPr>
        </p:nvSpPr>
        <p:spPr>
          <a:xfrm>
            <a:off x="6189296" y="552906"/>
            <a:ext cx="5158482" cy="1674905"/>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dirty="0">
              <a:latin typeface="+mn-lt"/>
              <a:cs typeface="+mn-cs"/>
            </a:endParaRPr>
          </a:p>
          <a:p>
            <a:pPr indent="-228600" defTabSz="914400">
              <a:lnSpc>
                <a:spcPct val="90000"/>
              </a:lnSpc>
              <a:buFont typeface="Arial" panose="020B0604020202020204" pitchFamily="34" charset="0"/>
              <a:buChar char="•"/>
            </a:pPr>
            <a:endParaRPr lang="en-US" sz="2000" b="1" dirty="0">
              <a:latin typeface="+mn-lt"/>
              <a:cs typeface="+mn-cs"/>
            </a:endParaRPr>
          </a:p>
        </p:txBody>
      </p:sp>
      <p:pic>
        <p:nvPicPr>
          <p:cNvPr id="5" name="Picture 4" descr="Graphical user interface, chart&#10;&#10;Description automatically generated">
            <a:extLst>
              <a:ext uri="{FF2B5EF4-FFF2-40B4-BE49-F238E27FC236}">
                <a16:creationId xmlns:a16="http://schemas.microsoft.com/office/drawing/2014/main" id="{BB64C7BD-1ACC-318F-BA28-9931DBC28D51}"/>
              </a:ext>
            </a:extLst>
          </p:cNvPr>
          <p:cNvPicPr>
            <a:picLocks noChangeAspect="1"/>
          </p:cNvPicPr>
          <p:nvPr/>
        </p:nvPicPr>
        <p:blipFill>
          <a:blip r:embed="rId2"/>
          <a:stretch>
            <a:fillRect/>
          </a:stretch>
        </p:blipFill>
        <p:spPr>
          <a:xfrm>
            <a:off x="1217120" y="2405149"/>
            <a:ext cx="9748486" cy="3899395"/>
          </a:xfrm>
          <a:prstGeom prst="rect">
            <a:avLst/>
          </a:prstGeom>
        </p:spPr>
      </p:pic>
      <p:sp>
        <p:nvSpPr>
          <p:cNvPr id="2" name="Slide Number Placeholder 1">
            <a:extLst>
              <a:ext uri="{FF2B5EF4-FFF2-40B4-BE49-F238E27FC236}">
                <a16:creationId xmlns:a16="http://schemas.microsoft.com/office/drawing/2014/main" id="{DEC4F725-8BD2-D7EF-A622-EDFE0AA4ECA7}"/>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smtClean="0">
                <a:latin typeface="+mn-lt"/>
                <a:cs typeface="+mn-cs"/>
              </a:rPr>
              <a:pPr algn="r">
                <a:spcAft>
                  <a:spcPts val="600"/>
                </a:spcAft>
              </a:pPr>
              <a:t>7</a:t>
            </a:fld>
            <a:endParaRPr lang="en-US" sz="1200">
              <a:latin typeface="+mn-lt"/>
              <a:cs typeface="+mn-cs"/>
            </a:endParaRPr>
          </a:p>
        </p:txBody>
      </p:sp>
    </p:spTree>
    <p:extLst>
      <p:ext uri="{BB962C8B-B14F-4D97-AF65-F5344CB8AC3E}">
        <p14:creationId xmlns:p14="http://schemas.microsoft.com/office/powerpoint/2010/main" val="261967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9711D-0DC5-56CF-6631-C6167A06E470}"/>
              </a:ext>
            </a:extLst>
          </p:cNvPr>
          <p:cNvSpPr>
            <a:spLocks noGrp="1"/>
          </p:cNvSpPr>
          <p:nvPr>
            <p:ph type="title"/>
          </p:nvPr>
        </p:nvSpPr>
        <p:spPr>
          <a:xfrm>
            <a:off x="837980" y="291090"/>
            <a:ext cx="10512861" cy="932688"/>
          </a:xfrm>
        </p:spPr>
        <p:txBody>
          <a:bodyPr vert="horz" lIns="91440" tIns="45720" rIns="91440" bIns="45720" rtlCol="0" anchor="b">
            <a:normAutofit/>
          </a:bodyPr>
          <a:lstStyle/>
          <a:p>
            <a:pPr defTabSz="914400">
              <a:lnSpc>
                <a:spcPct val="90000"/>
              </a:lnSpc>
            </a:pPr>
            <a:r>
              <a:rPr lang="en-US" sz="4100" kern="1200">
                <a:solidFill>
                  <a:schemeClr val="tx1"/>
                </a:solidFill>
                <a:latin typeface="+mj-lt"/>
                <a:ea typeface="+mj-ea"/>
                <a:cs typeface="+mj-cs"/>
              </a:rPr>
              <a:t>Daily Percentage change in VIX’s Closing Price- </a:t>
            </a:r>
          </a:p>
        </p:txBody>
      </p:sp>
      <p:pic>
        <p:nvPicPr>
          <p:cNvPr id="3" name="Picture 2" descr="Chart, histogram&#10;&#10;Description automatically generated">
            <a:extLst>
              <a:ext uri="{FF2B5EF4-FFF2-40B4-BE49-F238E27FC236}">
                <a16:creationId xmlns:a16="http://schemas.microsoft.com/office/drawing/2014/main" id="{032512A2-05C5-3A9A-2A25-3DA0BA891E73}"/>
              </a:ext>
            </a:extLst>
          </p:cNvPr>
          <p:cNvPicPr>
            <a:picLocks noChangeAspect="1"/>
          </p:cNvPicPr>
          <p:nvPr/>
        </p:nvPicPr>
        <p:blipFill>
          <a:blip r:embed="rId2"/>
          <a:stretch>
            <a:fillRect/>
          </a:stretch>
        </p:blipFill>
        <p:spPr>
          <a:xfrm>
            <a:off x="1931807" y="1399777"/>
            <a:ext cx="8707346" cy="4440746"/>
          </a:xfrm>
          <a:prstGeom prst="rect">
            <a:avLst/>
          </a:prstGeom>
        </p:spPr>
      </p:pic>
      <p:sp>
        <p:nvSpPr>
          <p:cNvPr id="2" name="Slide Number Placeholder 1">
            <a:extLst>
              <a:ext uri="{FF2B5EF4-FFF2-40B4-BE49-F238E27FC236}">
                <a16:creationId xmlns:a16="http://schemas.microsoft.com/office/drawing/2014/main" id="{85D02C94-A4F5-4477-C245-97F3CC364AD0}"/>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smtClean="0">
                <a:latin typeface="+mn-lt"/>
                <a:cs typeface="+mn-cs"/>
              </a:rPr>
              <a:pPr algn="r">
                <a:spcAft>
                  <a:spcPts val="600"/>
                </a:spcAft>
              </a:pPr>
              <a:t>8</a:t>
            </a:fld>
            <a:endParaRPr lang="en-US" sz="1200">
              <a:latin typeface="+mn-lt"/>
              <a:cs typeface="+mn-cs"/>
            </a:endParaRPr>
          </a:p>
        </p:txBody>
      </p:sp>
    </p:spTree>
    <p:extLst>
      <p:ext uri="{BB962C8B-B14F-4D97-AF65-F5344CB8AC3E}">
        <p14:creationId xmlns:p14="http://schemas.microsoft.com/office/powerpoint/2010/main" val="398559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9B393C-19ED-B606-F452-EDBF5F35AF90}"/>
              </a:ext>
            </a:extLst>
          </p:cNvPr>
          <p:cNvSpPr>
            <a:spLocks noGrp="1"/>
          </p:cNvSpPr>
          <p:nvPr>
            <p:ph type="title"/>
          </p:nvPr>
        </p:nvSpPr>
        <p:spPr>
          <a:xfrm>
            <a:off x="837980" y="291090"/>
            <a:ext cx="10512861" cy="932688"/>
          </a:xfrm>
        </p:spPr>
        <p:txBody>
          <a:bodyPr vert="horz" lIns="91440" tIns="45720" rIns="91440" bIns="45720" rtlCol="0" anchor="b">
            <a:normAutofit/>
          </a:bodyPr>
          <a:lstStyle/>
          <a:p>
            <a:pPr defTabSz="914400">
              <a:lnSpc>
                <a:spcPct val="90000"/>
              </a:lnSpc>
            </a:pPr>
            <a:r>
              <a:rPr lang="en-US" sz="3700" kern="1200">
                <a:solidFill>
                  <a:schemeClr val="tx1"/>
                </a:solidFill>
                <a:latin typeface="+mj-lt"/>
                <a:ea typeface="+mj-ea"/>
                <a:cs typeface="+mj-cs"/>
              </a:rPr>
              <a:t>Comparison of the movement of S&amp;P 500 and VIX</a:t>
            </a:r>
          </a:p>
        </p:txBody>
      </p:sp>
      <p:sp>
        <p:nvSpPr>
          <p:cNvPr id="3" name="Text Placeholder 2">
            <a:extLst>
              <a:ext uri="{FF2B5EF4-FFF2-40B4-BE49-F238E27FC236}">
                <a16:creationId xmlns:a16="http://schemas.microsoft.com/office/drawing/2014/main" id="{216D1E59-40F3-7E4D-B0D0-CE1FBA40858F}"/>
              </a:ext>
            </a:extLst>
          </p:cNvPr>
          <p:cNvSpPr>
            <a:spLocks noGrp="1"/>
          </p:cNvSpPr>
          <p:nvPr>
            <p:ph type="body" sz="quarter" idx="12"/>
          </p:nvPr>
        </p:nvSpPr>
        <p:spPr>
          <a:xfrm>
            <a:off x="837980" y="1335726"/>
            <a:ext cx="10512861" cy="420624"/>
          </a:xfrm>
        </p:spPr>
        <p:txBody>
          <a:bodyPr vert="horz" lIns="91440" tIns="45720" rIns="91440" bIns="45720" rtlCol="0">
            <a:normAutofit/>
          </a:bodyPr>
          <a:lstStyle/>
          <a:p>
            <a:pPr defTabSz="914400">
              <a:lnSpc>
                <a:spcPct val="90000"/>
              </a:lnSpc>
              <a:spcBef>
                <a:spcPts val="1000"/>
              </a:spcBef>
            </a:pPr>
            <a:r>
              <a:rPr lang="en-US" sz="2400" kern="1200" dirty="0">
                <a:solidFill>
                  <a:schemeClr val="tx1"/>
                </a:solidFill>
                <a:latin typeface="+mn-lt"/>
                <a:ea typeface="+mn-ea"/>
                <a:cs typeface="+mn-cs"/>
              </a:rPr>
              <a:t>S&amp;P 500 and VIX </a:t>
            </a:r>
          </a:p>
        </p:txBody>
      </p:sp>
      <p:pic>
        <p:nvPicPr>
          <p:cNvPr id="5" name="Picture 4" descr="Chart, histogram&#10;&#10;Description automatically generated">
            <a:extLst>
              <a:ext uri="{FF2B5EF4-FFF2-40B4-BE49-F238E27FC236}">
                <a16:creationId xmlns:a16="http://schemas.microsoft.com/office/drawing/2014/main" id="{F95D66B2-0FC1-C49A-88CE-940016465CBF}"/>
              </a:ext>
            </a:extLst>
          </p:cNvPr>
          <p:cNvPicPr>
            <a:picLocks noChangeAspect="1"/>
          </p:cNvPicPr>
          <p:nvPr/>
        </p:nvPicPr>
        <p:blipFill>
          <a:blip r:embed="rId2"/>
          <a:stretch>
            <a:fillRect/>
          </a:stretch>
        </p:blipFill>
        <p:spPr>
          <a:xfrm>
            <a:off x="6094410" y="1335726"/>
            <a:ext cx="3985568" cy="4440746"/>
          </a:xfrm>
          <a:prstGeom prst="rect">
            <a:avLst/>
          </a:prstGeom>
        </p:spPr>
      </p:pic>
      <p:sp>
        <p:nvSpPr>
          <p:cNvPr id="2" name="Slide Number Placeholder 1">
            <a:extLst>
              <a:ext uri="{FF2B5EF4-FFF2-40B4-BE49-F238E27FC236}">
                <a16:creationId xmlns:a16="http://schemas.microsoft.com/office/drawing/2014/main" id="{89C768A2-1514-EE5C-8D9A-A8A8173EF0B0}"/>
              </a:ext>
            </a:extLst>
          </p:cNvPr>
          <p:cNvSpPr>
            <a:spLocks noGrp="1"/>
          </p:cNvSpPr>
          <p:nvPr>
            <p:ph type="sldNum" sz="quarter" idx="13"/>
          </p:nvPr>
        </p:nvSpPr>
        <p:spPr>
          <a:xfrm>
            <a:off x="8608357" y="6356350"/>
            <a:ext cx="2742486" cy="365125"/>
          </a:xfrm>
        </p:spPr>
        <p:txBody>
          <a:bodyPr vert="horz" lIns="91440" tIns="45720" rIns="91440" bIns="45720" rtlCol="0" anchor="ctr">
            <a:normAutofit/>
          </a:bodyPr>
          <a:lstStyle/>
          <a:p>
            <a:pPr algn="r">
              <a:spcAft>
                <a:spcPts val="600"/>
              </a:spcAft>
            </a:pPr>
            <a:fld id="{12342C3A-DD85-7843-B416-BD52AB030D59}" type="slidenum">
              <a:rPr lang="en-US" sz="1200" smtClean="0">
                <a:latin typeface="+mn-lt"/>
                <a:cs typeface="+mn-cs"/>
              </a:rPr>
              <a:pPr algn="r">
                <a:spcAft>
                  <a:spcPts val="600"/>
                </a:spcAft>
              </a:pPr>
              <a:t>9</a:t>
            </a:fld>
            <a:endParaRPr lang="en-US" sz="1200">
              <a:latin typeface="+mn-lt"/>
              <a:cs typeface="+mn-cs"/>
            </a:endParaRPr>
          </a:p>
        </p:txBody>
      </p:sp>
      <p:sp>
        <p:nvSpPr>
          <p:cNvPr id="7" name="TextBox 6">
            <a:extLst>
              <a:ext uri="{FF2B5EF4-FFF2-40B4-BE49-F238E27FC236}">
                <a16:creationId xmlns:a16="http://schemas.microsoft.com/office/drawing/2014/main" id="{5B616279-E21C-5076-5DB0-61350D2290B2}"/>
              </a:ext>
            </a:extLst>
          </p:cNvPr>
          <p:cNvSpPr txBox="1"/>
          <p:nvPr/>
        </p:nvSpPr>
        <p:spPr>
          <a:xfrm>
            <a:off x="837980" y="2552131"/>
            <a:ext cx="3985568" cy="646331"/>
          </a:xfrm>
          <a:prstGeom prst="rect">
            <a:avLst/>
          </a:prstGeom>
          <a:noFill/>
        </p:spPr>
        <p:txBody>
          <a:bodyPr wrap="square" rtlCol="0">
            <a:spAutoFit/>
          </a:bodyPr>
          <a:lstStyle/>
          <a:p>
            <a:r>
              <a:rPr lang="en-IN" dirty="0"/>
              <a:t>Dependent Variable- Volume and Close</a:t>
            </a:r>
          </a:p>
          <a:p>
            <a:r>
              <a:rPr lang="en-IN" dirty="0"/>
              <a:t>Independent Variable- Volatility</a:t>
            </a:r>
          </a:p>
        </p:txBody>
      </p:sp>
    </p:spTree>
    <p:extLst>
      <p:ext uri="{BB962C8B-B14F-4D97-AF65-F5344CB8AC3E}">
        <p14:creationId xmlns:p14="http://schemas.microsoft.com/office/powerpoint/2010/main" val="444068021"/>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Essential</Template>
  <TotalTime>1319</TotalTime>
  <Words>753</Words>
  <Application>Microsoft Office PowerPoint</Application>
  <PresentationFormat>Custom</PresentationFormat>
  <Paragraphs>110</Paragraphs>
  <Slides>28</Slides>
  <Notes>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28</vt:i4>
      </vt:variant>
    </vt:vector>
  </HeadingPairs>
  <TitlesOfParts>
    <vt:vector size="44" baseType="lpstr">
      <vt:lpstr>Arial</vt:lpstr>
      <vt:lpstr>Calibri</vt:lpstr>
      <vt:lpstr>Calibri Light</vt:lpstr>
      <vt:lpstr>Century Gothic</vt:lpstr>
      <vt:lpstr>IBM Plex Sans Light</vt:lpstr>
      <vt:lpstr>Symbol</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S&amp;P</vt:lpstr>
      <vt:lpstr> Close Price Movement of S&amp;P </vt:lpstr>
      <vt:lpstr>Daily Percentage Change in the S&amp;P 500 Closing Prices</vt:lpstr>
      <vt:lpstr>Mean log closing price returns </vt:lpstr>
      <vt:lpstr>VIX </vt:lpstr>
      <vt:lpstr>The movement of VIX data Close Price in the last 32 years-</vt:lpstr>
      <vt:lpstr>Daily Percentage change in VIX’s Closing Price- </vt:lpstr>
      <vt:lpstr>Comparison of the movement of S&amp;P 500 and VIX</vt:lpstr>
      <vt:lpstr>Managing and Dealing with the Outliers of S&amp;P Data-</vt:lpstr>
      <vt:lpstr>Managing and Dealing with the Outliers of VIX Data-</vt:lpstr>
      <vt:lpstr>CORRELATION</vt:lpstr>
      <vt:lpstr>CORRELATION OF S&amp;P 500 Close and VIX Close Price</vt:lpstr>
      <vt:lpstr>CORRELATION OF S&amp;P 500 Close and VIX Close Price</vt:lpstr>
      <vt:lpstr>BOLLINGER BANDS</vt:lpstr>
      <vt:lpstr>APPLICATION OF BOLLINGER BANDS</vt:lpstr>
      <vt:lpstr>BENEFITS OF BOLLINGER BANDS</vt:lpstr>
      <vt:lpstr>APPLICATION OF BOLLINGER BANDS</vt:lpstr>
      <vt:lpstr>BACK TESTING</vt:lpstr>
      <vt:lpstr> RESULTS OF BACK TESTING</vt:lpstr>
      <vt:lpstr> ARCH Model</vt:lpstr>
      <vt:lpstr>Results of  ARCH Model</vt:lpstr>
      <vt:lpstr>Prediction of Volatility by Arch Model</vt:lpstr>
      <vt:lpstr>Regression Analysis (Simple linear)</vt:lpstr>
      <vt:lpstr>Regression Analysis (Result)</vt:lpstr>
      <vt:lpstr>Regression Analysis Error</vt:lpstr>
      <vt:lpstr>ANOVA Hypothesis Testing Result</vt:lpstr>
      <vt:lpstr>THANKYOU</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Jayesh Kartik</cp:lastModifiedBy>
  <cp:revision>1044</cp:revision>
  <cp:lastPrinted>2016-08-09T14:57:00Z</cp:lastPrinted>
  <dcterms:created xsi:type="dcterms:W3CDTF">2013-11-01T14:42:00Z</dcterms:created>
  <dcterms:modified xsi:type="dcterms:W3CDTF">2022-12-21T23:27:09Z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F5E736C727E64261BA584D2BB35BE674</vt:lpwstr>
  </property>
</Properties>
</file>